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1"/>
  </p:notesMasterIdLst>
  <p:handoutMasterIdLst>
    <p:handoutMasterId r:id="rId52"/>
  </p:handoutMasterIdLst>
  <p:sldIdLst>
    <p:sldId id="257" r:id="rId2"/>
    <p:sldId id="519" r:id="rId3"/>
    <p:sldId id="522" r:id="rId4"/>
    <p:sldId id="525" r:id="rId5"/>
    <p:sldId id="526" r:id="rId6"/>
    <p:sldId id="527" r:id="rId7"/>
    <p:sldId id="528" r:id="rId8"/>
    <p:sldId id="529" r:id="rId9"/>
    <p:sldId id="530" r:id="rId10"/>
    <p:sldId id="531" r:id="rId11"/>
    <p:sldId id="544" r:id="rId12"/>
    <p:sldId id="535" r:id="rId13"/>
    <p:sldId id="540" r:id="rId14"/>
    <p:sldId id="533" r:id="rId15"/>
    <p:sldId id="541" r:id="rId16"/>
    <p:sldId id="536" r:id="rId17"/>
    <p:sldId id="537" r:id="rId18"/>
    <p:sldId id="542" r:id="rId19"/>
    <p:sldId id="538" r:id="rId20"/>
    <p:sldId id="539" r:id="rId21"/>
    <p:sldId id="520" r:id="rId22"/>
    <p:sldId id="521" r:id="rId23"/>
    <p:sldId id="543" r:id="rId24"/>
    <p:sldId id="545" r:id="rId25"/>
    <p:sldId id="546" r:id="rId26"/>
    <p:sldId id="547" r:id="rId27"/>
    <p:sldId id="548" r:id="rId28"/>
    <p:sldId id="549" r:id="rId29"/>
    <p:sldId id="550" r:id="rId30"/>
    <p:sldId id="551" r:id="rId31"/>
    <p:sldId id="552" r:id="rId32"/>
    <p:sldId id="553" r:id="rId33"/>
    <p:sldId id="554" r:id="rId34"/>
    <p:sldId id="555" r:id="rId35"/>
    <p:sldId id="556" r:id="rId36"/>
    <p:sldId id="557" r:id="rId37"/>
    <p:sldId id="558" r:id="rId38"/>
    <p:sldId id="559" r:id="rId39"/>
    <p:sldId id="523" r:id="rId40"/>
    <p:sldId id="524" r:id="rId41"/>
    <p:sldId id="560" r:id="rId42"/>
    <p:sldId id="561" r:id="rId43"/>
    <p:sldId id="562" r:id="rId44"/>
    <p:sldId id="563" r:id="rId45"/>
    <p:sldId id="564" r:id="rId46"/>
    <p:sldId id="565" r:id="rId47"/>
    <p:sldId id="566" r:id="rId48"/>
    <p:sldId id="567" r:id="rId49"/>
    <p:sldId id="511" r:id="rId5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18">
          <p15:clr>
            <a:srgbClr val="A4A3A4"/>
          </p15:clr>
        </p15:guide>
        <p15:guide id="2" pos="355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32E"/>
    <a:srgbClr val="3777BC"/>
    <a:srgbClr val="B0D4FF"/>
    <a:srgbClr val="C7DCF4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0467" autoAdjust="0"/>
    <p:restoredTop sz="93086" autoAdjust="0"/>
  </p:normalViewPr>
  <p:slideViewPr>
    <p:cSldViewPr snapToGrid="0" snapToObjects="1">
      <p:cViewPr varScale="1">
        <p:scale>
          <a:sx n="100" d="100"/>
          <a:sy n="100" d="100"/>
        </p:scale>
        <p:origin x="176" y="448"/>
      </p:cViewPr>
      <p:guideLst>
        <p:guide orient="horz" pos="2518"/>
        <p:guide pos="35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35F809-B08F-3445-B93F-E38BFAD4917D}" type="datetimeFigureOut">
              <a:rPr lang="en-US" smtClean="0"/>
              <a:t>9/22/19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C44682-B8B7-AF4E-8006-BF31451726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30080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93113E-F5D5-E749-B6AB-8076BAB89233}" type="datetimeFigureOut">
              <a:rPr lang="en-US" smtClean="0"/>
              <a:t>9/22/19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D209BD-E89E-3143-8153-EF392C4217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6661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D209BD-E89E-3143-8153-EF392C42177B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7207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Leaders in high assurance research and development</a:t>
            </a:r>
          </a:p>
          <a:p>
            <a:r>
              <a:rPr lang="en-US" dirty="0"/>
              <a:t>Creating trustworthiness in critical systems</a:t>
            </a:r>
          </a:p>
          <a:p>
            <a:r>
              <a:rPr lang="en-US" dirty="0"/>
              <a:t>Solving your hardest computer science problems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D209BD-E89E-3143-8153-EF392C42177B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7845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ome.jpg"/>
          <p:cNvPicPr>
            <a:picLocks noChangeAspect="1"/>
          </p:cNvPicPr>
          <p:nvPr userDrawn="1"/>
        </p:nvPicPr>
        <p:blipFill>
          <a:blip r:embed="rId2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4" name="Picture 3" descr="galois-pres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4854" y="3070958"/>
            <a:ext cx="2734292" cy="716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2764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List Slide Title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66725" y="1425575"/>
            <a:ext cx="8226425" cy="41148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078868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Outline Numbering Title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66725" y="1425575"/>
            <a:ext cx="8226425" cy="4114800"/>
          </a:xfrm>
        </p:spPr>
        <p:txBody>
          <a:bodyPr/>
          <a:lstStyle>
            <a:lvl1pPr marL="400050" indent="-400050">
              <a:buFont typeface="+mj-lt"/>
              <a:buAutoNum type="romanUcPeriod"/>
              <a:defRPr sz="2000"/>
            </a:lvl1pPr>
            <a:lvl2pPr marL="800100" indent="-342900">
              <a:buFont typeface="+mj-lt"/>
              <a:buAutoNum type="alphaUcPeriod"/>
              <a:defRPr sz="2000"/>
            </a:lvl2pPr>
            <a:lvl3pPr marL="1257300" indent="-342900">
              <a:buFont typeface="+mj-lt"/>
              <a:buAutoNum type="arabicPeriod"/>
              <a:defRPr sz="1800"/>
            </a:lvl3pPr>
            <a:lvl4pPr marL="1652587" indent="-342900">
              <a:buFont typeface="+mj-lt"/>
              <a:buAutoNum type="alphaLcPeriod"/>
              <a:defRPr sz="1600"/>
            </a:lvl4pPr>
            <a:lvl5pPr marL="2114550" indent="-400050">
              <a:buFont typeface="+mj-lt"/>
              <a:buAutoNum type="romanLcPeriod"/>
              <a:defRPr sz="1600">
                <a:solidFill>
                  <a:schemeClr val="tx1"/>
                </a:solidFill>
              </a:defRPr>
            </a:lvl5pPr>
            <a:lvl6pPr>
              <a:defRPr sz="1600" baseline="0">
                <a:solidFill>
                  <a:schemeClr val="tx1"/>
                </a:solidFill>
              </a:defRPr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</p:txBody>
      </p:sp>
    </p:spTree>
    <p:extLst>
      <p:ext uri="{BB962C8B-B14F-4D97-AF65-F5344CB8AC3E}">
        <p14:creationId xmlns:p14="http://schemas.microsoft.com/office/powerpoint/2010/main" val="2857538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5_Custom Layout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6337" y="3441423"/>
            <a:ext cx="8223090" cy="388713"/>
          </a:xfrm>
        </p:spPr>
        <p:txBody>
          <a:bodyPr>
            <a:noAutofit/>
          </a:bodyPr>
          <a:lstStyle>
            <a:lvl1pPr>
              <a:defRPr sz="3400" baseline="0">
                <a:solidFill>
                  <a:srgbClr val="FFC32E"/>
                </a:solidFill>
              </a:defRPr>
            </a:lvl1pPr>
          </a:lstStyle>
          <a:p>
            <a:r>
              <a:rPr lang="en-US" dirty="0"/>
              <a:t>This is a chapter title page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6336" y="4010000"/>
            <a:ext cx="5756664" cy="1724025"/>
          </a:xfrm>
        </p:spPr>
        <p:txBody>
          <a:bodyPr>
            <a:normAutofit/>
          </a:bodyPr>
          <a:lstStyle>
            <a:lvl1pPr>
              <a:spcAft>
                <a:spcPts val="600"/>
              </a:spcAft>
              <a:defRPr sz="1600" baseline="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This is an intro for a chapter section. This can be a brief excerpt. </a:t>
            </a: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466337" y="466279"/>
            <a:ext cx="4284979" cy="268346"/>
          </a:xfrm>
        </p:spPr>
        <p:txBody>
          <a:bodyPr>
            <a:normAutofit/>
          </a:bodyPr>
          <a:lstStyle>
            <a:lvl1pPr algn="l">
              <a:defRPr sz="1000" b="1" i="0" baseline="0">
                <a:solidFill>
                  <a:schemeClr val="bg1">
                    <a:lumMod val="65000"/>
                  </a:schemeClr>
                </a:solidFill>
                <a:latin typeface="Helvetica"/>
                <a:cs typeface="Helvetica"/>
              </a:defRPr>
            </a:lvl1pPr>
          </a:lstStyle>
          <a:p>
            <a:pPr lvl="0"/>
            <a:r>
              <a:rPr lang="en-US" dirty="0"/>
              <a:t>Title of the Presentation</a:t>
            </a:r>
          </a:p>
        </p:txBody>
      </p:sp>
    </p:spTree>
    <p:extLst>
      <p:ext uri="{BB962C8B-B14F-4D97-AF65-F5344CB8AC3E}">
        <p14:creationId xmlns:p14="http://schemas.microsoft.com/office/powerpoint/2010/main" val="13024536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Layout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6337" y="3441423"/>
            <a:ext cx="8223090" cy="388713"/>
          </a:xfrm>
        </p:spPr>
        <p:txBody>
          <a:bodyPr>
            <a:noAutofit/>
          </a:bodyPr>
          <a:lstStyle>
            <a:lvl1pPr>
              <a:defRPr sz="3400" baseline="0">
                <a:solidFill>
                  <a:srgbClr val="FFC32E"/>
                </a:solidFill>
              </a:defRPr>
            </a:lvl1pPr>
          </a:lstStyle>
          <a:p>
            <a:r>
              <a:rPr lang="en-US" dirty="0"/>
              <a:t>This is a chapter title page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6336" y="4010000"/>
            <a:ext cx="5756664" cy="1724025"/>
          </a:xfrm>
        </p:spPr>
        <p:txBody>
          <a:bodyPr>
            <a:normAutofit/>
          </a:bodyPr>
          <a:lstStyle>
            <a:lvl1pPr>
              <a:spcAft>
                <a:spcPts val="600"/>
              </a:spcAft>
              <a:defRPr sz="1600" baseline="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This is an intro for a chapter section. This can be a brief excerpt. </a:t>
            </a:r>
          </a:p>
        </p:txBody>
      </p:sp>
    </p:spTree>
    <p:extLst>
      <p:ext uri="{BB962C8B-B14F-4D97-AF65-F5344CB8AC3E}">
        <p14:creationId xmlns:p14="http://schemas.microsoft.com/office/powerpoint/2010/main" val="26929716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rgbClr val="3777B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460375" y="4010000"/>
            <a:ext cx="8229052" cy="907722"/>
          </a:xfrm>
        </p:spPr>
        <p:txBody>
          <a:bodyPr>
            <a:normAutofit/>
          </a:bodyPr>
          <a:lstStyle>
            <a:lvl1pPr marL="0" indent="0" algn="l">
              <a:spcAft>
                <a:spcPts val="0"/>
              </a:spcAft>
              <a:buNone/>
              <a:defRPr sz="1400" b="1" i="0" cap="none">
                <a:solidFill>
                  <a:schemeClr val="bg1"/>
                </a:solidFill>
                <a:latin typeface="Helvetica"/>
                <a:cs typeface="Helvetica"/>
              </a:defRPr>
            </a:lvl1pPr>
          </a:lstStyle>
          <a:p>
            <a:pPr lvl="0"/>
            <a:r>
              <a:rPr lang="en-US" dirty="0"/>
              <a:t>Presenter’s Name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466337" y="3441423"/>
            <a:ext cx="8223090" cy="388713"/>
          </a:xfrm>
        </p:spPr>
        <p:txBody>
          <a:bodyPr>
            <a:noAutofit/>
          </a:bodyPr>
          <a:lstStyle>
            <a:lvl1pPr>
              <a:defRPr sz="3400" baseline="0">
                <a:solidFill>
                  <a:srgbClr val="FFC32E"/>
                </a:solidFill>
              </a:defRPr>
            </a:lvl1pPr>
          </a:lstStyle>
          <a:p>
            <a:r>
              <a:rPr lang="en-US" dirty="0"/>
              <a:t>This is a presentation title page</a:t>
            </a:r>
          </a:p>
        </p:txBody>
      </p:sp>
      <p:pic>
        <p:nvPicPr>
          <p:cNvPr id="4" name="Picture 3" descr="galois-pres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660" y="552294"/>
            <a:ext cx="2032696" cy="532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8453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lin ang="1614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466337" y="3437583"/>
            <a:ext cx="8223090" cy="1206556"/>
          </a:xfrm>
        </p:spPr>
        <p:txBody>
          <a:bodyPr>
            <a:normAutofit/>
          </a:bodyPr>
          <a:lstStyle>
            <a:lvl1pPr>
              <a:defRPr sz="3200"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cs typeface="Helvetica"/>
              </a:defRPr>
            </a:lvl1pPr>
          </a:lstStyle>
          <a:p>
            <a:pPr lvl="0"/>
            <a:r>
              <a:rPr lang="en-US" dirty="0"/>
              <a:t>This is an area for a short quote or sentence.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5926678"/>
            <a:ext cx="8232227" cy="403225"/>
          </a:xfrm>
        </p:spPr>
        <p:txBody>
          <a:bodyPr>
            <a:normAutofit/>
          </a:bodyPr>
          <a:lstStyle>
            <a:lvl1pPr>
              <a:defRPr sz="1300"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cs typeface="Helvetica"/>
              </a:defRPr>
            </a:lvl1pPr>
          </a:lstStyle>
          <a:p>
            <a:pPr lvl="0"/>
            <a:r>
              <a:rPr lang="en-US" dirty="0"/>
              <a:t>- </a:t>
            </a:r>
            <a:r>
              <a:rPr lang="en-US" dirty="0" err="1"/>
              <a:t>Evariste</a:t>
            </a:r>
            <a:r>
              <a:rPr lang="en-US" dirty="0"/>
              <a:t> Galois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0" y="6544526"/>
            <a:ext cx="9144000" cy="313474"/>
          </a:xfrm>
          <a:prstGeom prst="rect">
            <a:avLst/>
          </a:prstGeom>
          <a:solidFill>
            <a:srgbClr val="3777B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 descr="galois-icon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81" y="6630977"/>
            <a:ext cx="223161" cy="169295"/>
          </a:xfrm>
          <a:prstGeom prst="rect">
            <a:avLst/>
          </a:prstGeom>
        </p:spPr>
      </p:pic>
      <p:sp>
        <p:nvSpPr>
          <p:cNvPr id="7" name="TextBox 6"/>
          <p:cNvSpPr txBox="1"/>
          <p:nvPr userDrawn="1"/>
        </p:nvSpPr>
        <p:spPr>
          <a:xfrm>
            <a:off x="6597020" y="6606642"/>
            <a:ext cx="24487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0" i="0" dirty="0">
                <a:solidFill>
                  <a:schemeClr val="bg1"/>
                </a:solidFill>
                <a:latin typeface="Helvetica"/>
                <a:cs typeface="Helvetica"/>
              </a:rPr>
              <a:t>© 2018 Galois,</a:t>
            </a:r>
            <a:r>
              <a:rPr lang="en-US" sz="1000" b="0" i="0" baseline="0" dirty="0">
                <a:solidFill>
                  <a:schemeClr val="bg1"/>
                </a:solidFill>
                <a:latin typeface="Helvetica"/>
                <a:cs typeface="Helvetica"/>
              </a:rPr>
              <a:t> Inc.</a:t>
            </a:r>
            <a:endParaRPr lang="en-US" sz="1000" b="0" i="0" dirty="0">
              <a:latin typeface="Helvetica"/>
              <a:cs typeface="Helvetica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4256192" y="6581777"/>
            <a:ext cx="6316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EA23579D-7CA2-5A45-A47D-F9781EB38D53}" type="slidenum">
              <a:rPr lang="en-US" sz="1100" b="0" i="0" baseline="0" smtClean="0">
                <a:solidFill>
                  <a:schemeClr val="bg1"/>
                </a:solidFill>
                <a:latin typeface="Helvetica"/>
                <a:cs typeface="Helvetica"/>
              </a:rPr>
              <a:t>‹#›</a:t>
            </a:fld>
            <a:endParaRPr lang="en-US" sz="1100" b="0" i="0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6557205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6337" y="1050925"/>
            <a:ext cx="8223638" cy="404893"/>
          </a:xfrm>
        </p:spPr>
        <p:txBody>
          <a:bodyPr>
            <a:noAutofit/>
          </a:bodyPr>
          <a:lstStyle>
            <a:lvl1pPr>
              <a:defRPr sz="2800"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cs typeface="Helvetica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6337" y="1693862"/>
            <a:ext cx="8223638" cy="4429125"/>
          </a:xfrm>
        </p:spPr>
        <p:txBody>
          <a:bodyPr>
            <a:normAutofit/>
          </a:bodyPr>
          <a:lstStyle>
            <a:lvl1pPr>
              <a:spcAft>
                <a:spcPts val="0"/>
              </a:spcAft>
              <a:defRPr sz="2000" b="1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0" y="6544526"/>
            <a:ext cx="9144000" cy="313474"/>
          </a:xfrm>
          <a:prstGeom prst="rect">
            <a:avLst/>
          </a:prstGeom>
          <a:solidFill>
            <a:srgbClr val="3777B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 descr="galois-icon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81" y="6630977"/>
            <a:ext cx="223161" cy="169295"/>
          </a:xfrm>
          <a:prstGeom prst="rect">
            <a:avLst/>
          </a:prstGeom>
        </p:spPr>
      </p:pic>
      <p:sp>
        <p:nvSpPr>
          <p:cNvPr id="11" name="TextBox 10"/>
          <p:cNvSpPr txBox="1"/>
          <p:nvPr userDrawn="1"/>
        </p:nvSpPr>
        <p:spPr>
          <a:xfrm>
            <a:off x="6597020" y="6606642"/>
            <a:ext cx="24487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0" i="0" dirty="0">
                <a:solidFill>
                  <a:schemeClr val="bg1"/>
                </a:solidFill>
                <a:latin typeface="Helvetica"/>
                <a:cs typeface="Helvetica"/>
              </a:rPr>
              <a:t>© 2018 Galois,</a:t>
            </a:r>
            <a:r>
              <a:rPr lang="en-US" sz="1000" b="0" i="0" baseline="0" dirty="0">
                <a:solidFill>
                  <a:schemeClr val="bg1"/>
                </a:solidFill>
                <a:latin typeface="Helvetica"/>
                <a:cs typeface="Helvetica"/>
              </a:rPr>
              <a:t> Inc.</a:t>
            </a:r>
            <a:endParaRPr lang="en-US" sz="1000" b="0" i="0" dirty="0">
              <a:latin typeface="Helvetica"/>
              <a:cs typeface="Helvetica"/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4256192" y="6581777"/>
            <a:ext cx="6316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EA23579D-7CA2-5A45-A47D-F9781EB38D53}" type="slidenum">
              <a:rPr lang="en-US" sz="1100" b="0" i="0" baseline="0" smtClean="0">
                <a:solidFill>
                  <a:schemeClr val="bg1"/>
                </a:solidFill>
                <a:latin typeface="Helvetica"/>
                <a:cs typeface="Helvetica"/>
              </a:rPr>
              <a:t>‹#›</a:t>
            </a:fld>
            <a:endParaRPr lang="en-US" sz="1100" b="0" i="0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9680272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 userDrawn="1"/>
        </p:nvSpPr>
        <p:spPr>
          <a:xfrm>
            <a:off x="6597020" y="6591402"/>
            <a:ext cx="244875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/>
                </a:solidFill>
                <a:latin typeface="Helvetica"/>
                <a:cs typeface="Helvetica"/>
              </a:rPr>
              <a:t>© 2014 Galois, </a:t>
            </a:r>
            <a:r>
              <a:rPr lang="en-US" sz="700" b="0" i="0" dirty="0" err="1">
                <a:solidFill>
                  <a:schemeClr val="bg1"/>
                </a:solidFill>
                <a:latin typeface="Helvetica"/>
                <a:cs typeface="Helvetica"/>
              </a:rPr>
              <a:t>Inc</a:t>
            </a:r>
            <a:endParaRPr lang="en-US" sz="700" b="0" i="0" dirty="0">
              <a:latin typeface="Helvetica"/>
              <a:cs typeface="Helvetica"/>
            </a:endParaRPr>
          </a:p>
          <a:p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466336" y="1050925"/>
            <a:ext cx="8201413" cy="404893"/>
          </a:xfrm>
        </p:spPr>
        <p:txBody>
          <a:bodyPr>
            <a:noAutofit/>
          </a:bodyPr>
          <a:lstStyle>
            <a:lvl1pPr>
              <a:defRPr sz="2800"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cs typeface="Helvetica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8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6337" y="1693862"/>
            <a:ext cx="3879885" cy="4440309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This is a two column layout.</a:t>
            </a:r>
          </a:p>
        </p:txBody>
      </p:sp>
      <p:sp>
        <p:nvSpPr>
          <p:cNvPr id="19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4802364" y="1693862"/>
            <a:ext cx="3878086" cy="4440309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This is a two column layout.</a:t>
            </a:r>
          </a:p>
        </p:txBody>
      </p:sp>
      <p:sp>
        <p:nvSpPr>
          <p:cNvPr id="22" name="Rectangle 21"/>
          <p:cNvSpPr/>
          <p:nvPr userDrawn="1"/>
        </p:nvSpPr>
        <p:spPr>
          <a:xfrm>
            <a:off x="0" y="6544526"/>
            <a:ext cx="9144000" cy="313474"/>
          </a:xfrm>
          <a:prstGeom prst="rect">
            <a:avLst/>
          </a:prstGeom>
          <a:solidFill>
            <a:srgbClr val="3777B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3" name="Picture 22" descr="galois-icon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81" y="6630977"/>
            <a:ext cx="223161" cy="169295"/>
          </a:xfrm>
          <a:prstGeom prst="rect">
            <a:avLst/>
          </a:prstGeom>
        </p:spPr>
      </p:pic>
      <p:sp>
        <p:nvSpPr>
          <p:cNvPr id="24" name="TextBox 23"/>
          <p:cNvSpPr txBox="1"/>
          <p:nvPr userDrawn="1"/>
        </p:nvSpPr>
        <p:spPr>
          <a:xfrm>
            <a:off x="6597020" y="6606642"/>
            <a:ext cx="24487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0" i="0" dirty="0">
                <a:solidFill>
                  <a:schemeClr val="bg1"/>
                </a:solidFill>
                <a:latin typeface="Helvetica"/>
                <a:cs typeface="Helvetica"/>
              </a:rPr>
              <a:t>© 2018 Galois,</a:t>
            </a:r>
            <a:r>
              <a:rPr lang="en-US" sz="1000" b="0" i="0" baseline="0" dirty="0">
                <a:solidFill>
                  <a:schemeClr val="bg1"/>
                </a:solidFill>
                <a:latin typeface="Helvetica"/>
                <a:cs typeface="Helvetica"/>
              </a:rPr>
              <a:t> Inc.</a:t>
            </a:r>
            <a:endParaRPr lang="en-US" sz="1000" b="0" i="0" dirty="0">
              <a:latin typeface="Helvetica"/>
              <a:cs typeface="Helvetica"/>
            </a:endParaRPr>
          </a:p>
        </p:txBody>
      </p:sp>
      <p:sp>
        <p:nvSpPr>
          <p:cNvPr id="25" name="TextBox 24"/>
          <p:cNvSpPr txBox="1"/>
          <p:nvPr userDrawn="1"/>
        </p:nvSpPr>
        <p:spPr>
          <a:xfrm>
            <a:off x="4256192" y="6581777"/>
            <a:ext cx="6316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EA23579D-7CA2-5A45-A47D-F9781EB38D53}" type="slidenum">
              <a:rPr lang="en-US" sz="1100" b="0" i="0" baseline="0" smtClean="0">
                <a:solidFill>
                  <a:schemeClr val="bg1"/>
                </a:solidFill>
                <a:latin typeface="Helvetica"/>
                <a:cs typeface="Helvetica"/>
              </a:rPr>
              <a:t>‹#›</a:t>
            </a:fld>
            <a:endParaRPr lang="en-US" sz="1100" b="0" i="0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2753645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6337" y="1698750"/>
            <a:ext cx="3879885" cy="291918"/>
          </a:xfrm>
        </p:spPr>
        <p:txBody>
          <a:bodyPr anchor="b">
            <a:noAutofit/>
          </a:bodyPr>
          <a:lstStyle>
            <a:lvl1pPr marL="0" indent="0">
              <a:buNone/>
              <a:defRPr sz="1400" b="1" i="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cs typeface="Helvetic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6337" y="2066187"/>
            <a:ext cx="3879885" cy="4135492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This is a two column layout.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02364" y="1698750"/>
            <a:ext cx="3878086" cy="291918"/>
          </a:xfrm>
        </p:spPr>
        <p:txBody>
          <a:bodyPr anchor="b">
            <a:noAutofit/>
          </a:bodyPr>
          <a:lstStyle>
            <a:lvl1pPr marL="0" indent="0">
              <a:buNone/>
              <a:defRPr sz="1400" b="1" i="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cs typeface="Helvetic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4802364" y="2066187"/>
            <a:ext cx="3878086" cy="4153764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This is a two column layout.</a:t>
            </a:r>
          </a:p>
        </p:txBody>
      </p:sp>
      <p:sp>
        <p:nvSpPr>
          <p:cNvPr id="22" name="TextBox 21"/>
          <p:cNvSpPr txBox="1"/>
          <p:nvPr userDrawn="1"/>
        </p:nvSpPr>
        <p:spPr>
          <a:xfrm>
            <a:off x="6597020" y="6591402"/>
            <a:ext cx="244875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/>
                </a:solidFill>
                <a:latin typeface="Helvetica"/>
                <a:cs typeface="Helvetica"/>
              </a:rPr>
              <a:t>© 2014 Galois, </a:t>
            </a:r>
            <a:r>
              <a:rPr lang="en-US" sz="700" b="0" i="0" dirty="0" err="1">
                <a:solidFill>
                  <a:schemeClr val="bg1"/>
                </a:solidFill>
                <a:latin typeface="Helvetica"/>
                <a:cs typeface="Helvetica"/>
              </a:rPr>
              <a:t>Inc</a:t>
            </a:r>
            <a:endParaRPr lang="en-US" sz="700" b="0" i="0" dirty="0">
              <a:latin typeface="Helvetica"/>
              <a:cs typeface="Helvetica"/>
            </a:endParaRPr>
          </a:p>
          <a:p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466337" y="1050925"/>
            <a:ext cx="8220464" cy="404893"/>
          </a:xfrm>
        </p:spPr>
        <p:txBody>
          <a:bodyPr>
            <a:noAutofit/>
          </a:bodyPr>
          <a:lstStyle>
            <a:lvl1pPr>
              <a:defRPr sz="2800"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cs typeface="Helvetica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0" y="6544526"/>
            <a:ext cx="9144000" cy="313474"/>
          </a:xfrm>
          <a:prstGeom prst="rect">
            <a:avLst/>
          </a:prstGeom>
          <a:solidFill>
            <a:srgbClr val="3777B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13" descr="galois-icon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81" y="6630977"/>
            <a:ext cx="223161" cy="169295"/>
          </a:xfrm>
          <a:prstGeom prst="rect">
            <a:avLst/>
          </a:prstGeom>
        </p:spPr>
      </p:pic>
      <p:sp>
        <p:nvSpPr>
          <p:cNvPr id="16" name="TextBox 15"/>
          <p:cNvSpPr txBox="1"/>
          <p:nvPr userDrawn="1"/>
        </p:nvSpPr>
        <p:spPr>
          <a:xfrm>
            <a:off x="6597020" y="6606642"/>
            <a:ext cx="24487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0" i="0" dirty="0">
                <a:solidFill>
                  <a:schemeClr val="bg1"/>
                </a:solidFill>
                <a:latin typeface="Helvetica"/>
                <a:cs typeface="Helvetica"/>
              </a:rPr>
              <a:t>© 2018 Galois,</a:t>
            </a:r>
            <a:r>
              <a:rPr lang="en-US" sz="1000" b="0" i="0" baseline="0" dirty="0">
                <a:solidFill>
                  <a:schemeClr val="bg1"/>
                </a:solidFill>
                <a:latin typeface="Helvetica"/>
                <a:cs typeface="Helvetica"/>
              </a:rPr>
              <a:t> Inc.</a:t>
            </a:r>
            <a:endParaRPr lang="en-US" sz="1000" b="0" i="0" dirty="0">
              <a:latin typeface="Helvetica"/>
              <a:cs typeface="Helvetica"/>
            </a:endParaRPr>
          </a:p>
        </p:txBody>
      </p:sp>
      <p:sp>
        <p:nvSpPr>
          <p:cNvPr id="17" name="TextBox 16"/>
          <p:cNvSpPr txBox="1"/>
          <p:nvPr userDrawn="1"/>
        </p:nvSpPr>
        <p:spPr>
          <a:xfrm>
            <a:off x="4256192" y="6581777"/>
            <a:ext cx="6316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EA23579D-7CA2-5A45-A47D-F9781EB38D53}" type="slidenum">
              <a:rPr lang="en-US" sz="1100" b="0" i="0" baseline="0" smtClean="0">
                <a:solidFill>
                  <a:schemeClr val="bg1"/>
                </a:solidFill>
                <a:latin typeface="Helvetica"/>
                <a:cs typeface="Helvetica"/>
              </a:rPr>
              <a:t>‹#›</a:t>
            </a:fld>
            <a:endParaRPr lang="en-US" sz="1100" b="0" i="0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5629597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466336" y="1050925"/>
            <a:ext cx="8220463" cy="404893"/>
          </a:xfrm>
        </p:spPr>
        <p:txBody>
          <a:bodyPr>
            <a:noAutofit/>
          </a:bodyPr>
          <a:lstStyle>
            <a:lvl1pPr>
              <a:defRPr sz="2800" b="1" i="0" baseline="0">
                <a:solidFill>
                  <a:schemeClr val="tx1">
                    <a:lumMod val="85000"/>
                    <a:lumOff val="15000"/>
                  </a:schemeClr>
                </a:solidFill>
                <a:latin typeface="Helvetica"/>
                <a:cs typeface="Helvetica"/>
              </a:defRPr>
            </a:lvl1pPr>
          </a:lstStyle>
          <a:p>
            <a:r>
              <a:rPr lang="en-US" dirty="0"/>
              <a:t>Title to Image</a:t>
            </a:r>
          </a:p>
        </p:txBody>
      </p:sp>
      <p:sp>
        <p:nvSpPr>
          <p:cNvPr id="17" name="Rectangle 16"/>
          <p:cNvSpPr/>
          <p:nvPr userDrawn="1"/>
        </p:nvSpPr>
        <p:spPr>
          <a:xfrm>
            <a:off x="0" y="6544526"/>
            <a:ext cx="9144000" cy="313474"/>
          </a:xfrm>
          <a:prstGeom prst="rect">
            <a:avLst/>
          </a:prstGeom>
          <a:solidFill>
            <a:srgbClr val="3777B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8" name="Picture 17" descr="galois-icon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81" y="6630977"/>
            <a:ext cx="223161" cy="169295"/>
          </a:xfrm>
          <a:prstGeom prst="rect">
            <a:avLst/>
          </a:prstGeom>
        </p:spPr>
      </p:pic>
      <p:sp>
        <p:nvSpPr>
          <p:cNvPr id="19" name="TextBox 18"/>
          <p:cNvSpPr txBox="1"/>
          <p:nvPr userDrawn="1"/>
        </p:nvSpPr>
        <p:spPr>
          <a:xfrm>
            <a:off x="6597020" y="6606642"/>
            <a:ext cx="24487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0" i="0" dirty="0">
                <a:solidFill>
                  <a:schemeClr val="bg1"/>
                </a:solidFill>
                <a:latin typeface="Helvetica"/>
                <a:cs typeface="Helvetica"/>
              </a:rPr>
              <a:t>© 2018 Galois,</a:t>
            </a:r>
            <a:r>
              <a:rPr lang="en-US" sz="1000" b="0" i="0" baseline="0" dirty="0">
                <a:solidFill>
                  <a:schemeClr val="bg1"/>
                </a:solidFill>
                <a:latin typeface="Helvetica"/>
                <a:cs typeface="Helvetica"/>
              </a:rPr>
              <a:t> Inc.</a:t>
            </a:r>
            <a:endParaRPr lang="en-US" sz="1000" b="0" i="0" dirty="0">
              <a:latin typeface="Helvetica"/>
              <a:cs typeface="Helvetica"/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4256192" y="6581777"/>
            <a:ext cx="6316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EA23579D-7CA2-5A45-A47D-F9781EB38D53}" type="slidenum">
              <a:rPr lang="en-US" sz="1100" b="0" i="0" baseline="0" smtClean="0">
                <a:solidFill>
                  <a:schemeClr val="bg1"/>
                </a:solidFill>
                <a:latin typeface="Helvetica"/>
                <a:cs typeface="Helvetica"/>
              </a:rPr>
              <a:t>‹#›</a:t>
            </a:fld>
            <a:endParaRPr lang="en-US" sz="1100" b="0" i="0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6964452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 userDrawn="1"/>
        </p:nvSpPr>
        <p:spPr>
          <a:xfrm>
            <a:off x="0" y="6544526"/>
            <a:ext cx="9144000" cy="313474"/>
          </a:xfrm>
          <a:prstGeom prst="rect">
            <a:avLst/>
          </a:prstGeom>
          <a:solidFill>
            <a:srgbClr val="3777B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9" name="Picture 18" descr="galois-icon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81" y="6630977"/>
            <a:ext cx="223161" cy="169295"/>
          </a:xfrm>
          <a:prstGeom prst="rect">
            <a:avLst/>
          </a:prstGeom>
        </p:spPr>
      </p:pic>
      <p:sp>
        <p:nvSpPr>
          <p:cNvPr id="20" name="TextBox 19"/>
          <p:cNvSpPr txBox="1"/>
          <p:nvPr userDrawn="1"/>
        </p:nvSpPr>
        <p:spPr>
          <a:xfrm>
            <a:off x="6597020" y="6606642"/>
            <a:ext cx="24487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0" i="0" dirty="0">
                <a:solidFill>
                  <a:schemeClr val="bg1"/>
                </a:solidFill>
                <a:latin typeface="Helvetica"/>
                <a:cs typeface="Helvetica"/>
              </a:rPr>
              <a:t>© 2018 Galois,</a:t>
            </a:r>
            <a:r>
              <a:rPr lang="en-US" sz="1000" b="0" i="0" baseline="0" dirty="0">
                <a:solidFill>
                  <a:schemeClr val="bg1"/>
                </a:solidFill>
                <a:latin typeface="Helvetica"/>
                <a:cs typeface="Helvetica"/>
              </a:rPr>
              <a:t> Inc.</a:t>
            </a:r>
            <a:endParaRPr lang="en-US" sz="1000" b="0" i="0" dirty="0">
              <a:latin typeface="Helvetica"/>
              <a:cs typeface="Helvetica"/>
            </a:endParaRPr>
          </a:p>
        </p:txBody>
      </p:sp>
      <p:sp>
        <p:nvSpPr>
          <p:cNvPr id="21" name="TextBox 20"/>
          <p:cNvSpPr txBox="1"/>
          <p:nvPr userDrawn="1"/>
        </p:nvSpPr>
        <p:spPr>
          <a:xfrm>
            <a:off x="4256192" y="6581777"/>
            <a:ext cx="6316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EA23579D-7CA2-5A45-A47D-F9781EB38D53}" type="slidenum">
              <a:rPr lang="en-US" sz="1100" b="0" i="0" baseline="0" smtClean="0">
                <a:solidFill>
                  <a:schemeClr val="bg1"/>
                </a:solidFill>
                <a:latin typeface="Helvetica"/>
                <a:cs typeface="Helvetica"/>
              </a:rPr>
              <a:t>‹#›</a:t>
            </a:fld>
            <a:endParaRPr lang="en-US" sz="1100" b="0" i="0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1371023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731520"/>
            <a:ext cx="8226107" cy="7315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This is a page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54480"/>
            <a:ext cx="8226107" cy="457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0" y="6544526"/>
            <a:ext cx="9144000" cy="313474"/>
          </a:xfrm>
          <a:prstGeom prst="rect">
            <a:avLst/>
          </a:prstGeom>
          <a:solidFill>
            <a:srgbClr val="3777B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galois-icon.png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81" y="6630977"/>
            <a:ext cx="223161" cy="169295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6597020" y="6606642"/>
            <a:ext cx="24487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0" i="0" dirty="0">
                <a:solidFill>
                  <a:schemeClr val="bg1"/>
                </a:solidFill>
                <a:latin typeface="Helvetica"/>
                <a:cs typeface="Helvetica"/>
              </a:rPr>
              <a:t>© 2018 Galois,</a:t>
            </a:r>
            <a:r>
              <a:rPr lang="en-US" sz="1000" b="0" i="0" baseline="0" dirty="0">
                <a:solidFill>
                  <a:schemeClr val="bg1"/>
                </a:solidFill>
                <a:latin typeface="Helvetica"/>
                <a:cs typeface="Helvetica"/>
              </a:rPr>
              <a:t> Inc.</a:t>
            </a:r>
            <a:endParaRPr lang="en-US" sz="1000" b="0" i="0" dirty="0">
              <a:latin typeface="Helvetica"/>
              <a:cs typeface="Helvetica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4256192" y="6581777"/>
            <a:ext cx="6316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EA23579D-7CA2-5A45-A47D-F9781EB38D53}" type="slidenum">
              <a:rPr lang="en-US" sz="1100" b="0" i="0" baseline="0" smtClean="0">
                <a:solidFill>
                  <a:schemeClr val="bg1"/>
                </a:solidFill>
                <a:latin typeface="Helvetica"/>
                <a:cs typeface="Helvetica"/>
              </a:rPr>
              <a:t>‹#›</a:t>
            </a:fld>
            <a:endParaRPr lang="en-US" sz="1100" b="0" i="0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283824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0" r:id="rId2"/>
    <p:sldLayoutId id="2147483649" r:id="rId3"/>
    <p:sldLayoutId id="2147483661" r:id="rId4"/>
    <p:sldLayoutId id="2147483650" r:id="rId5"/>
    <p:sldLayoutId id="2147483652" r:id="rId6"/>
    <p:sldLayoutId id="2147483653" r:id="rId7"/>
    <p:sldLayoutId id="2147483654" r:id="rId8"/>
    <p:sldLayoutId id="2147483655" r:id="rId9"/>
    <p:sldLayoutId id="2147483663" r:id="rId10"/>
    <p:sldLayoutId id="2147483664" r:id="rId11"/>
    <p:sldLayoutId id="2147483665" r:id="rId12"/>
  </p:sldLayoutIdLst>
  <p:txStyles>
    <p:titleStyle>
      <a:lvl1pPr algn="l" defTabSz="457200" rtl="0" eaLnBrk="1" latinLnBrk="0" hangingPunct="1">
        <a:spcBef>
          <a:spcPct val="0"/>
        </a:spcBef>
        <a:buNone/>
        <a:defRPr sz="4000" b="1" i="0" kern="1200" cap="none" baseline="0">
          <a:solidFill>
            <a:schemeClr val="tx1">
              <a:lumMod val="75000"/>
              <a:lumOff val="25000"/>
            </a:schemeClr>
          </a:solidFill>
          <a:latin typeface="Helvetica"/>
          <a:ea typeface="+mj-ea"/>
          <a:cs typeface="Helvetica Light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spcAft>
          <a:spcPts val="0"/>
        </a:spcAft>
        <a:buFont typeface="Arial"/>
        <a:buNone/>
        <a:defRPr sz="3200" b="0" i="0" kern="1200">
          <a:solidFill>
            <a:schemeClr val="tx1"/>
          </a:solidFill>
          <a:latin typeface="Helvetica Light"/>
          <a:ea typeface="+mn-ea"/>
          <a:cs typeface="Helvetica Light"/>
        </a:defRPr>
      </a:lvl1pPr>
      <a:lvl2pPr marL="630238" indent="-173038" algn="l" defTabSz="457200" rtl="0" eaLnBrk="1" latinLnBrk="0" hangingPunct="1">
        <a:spcBef>
          <a:spcPct val="20000"/>
        </a:spcBef>
        <a:buFont typeface="Wingdings" panose="05000000000000000000" pitchFamily="2" charset="2"/>
        <a:buChar char="§"/>
        <a:defRPr sz="2400" b="0" i="0" kern="1200">
          <a:solidFill>
            <a:schemeClr val="tx1"/>
          </a:solidFill>
          <a:latin typeface="Helvetica Light"/>
          <a:ea typeface="+mn-ea"/>
          <a:cs typeface="Helvetica Light"/>
        </a:defRPr>
      </a:lvl2pPr>
      <a:lvl3pPr marL="1084263" indent="-169863" algn="l" defTabSz="457200" rtl="0" eaLnBrk="1" latinLnBrk="0" hangingPunct="1">
        <a:spcBef>
          <a:spcPct val="20000"/>
        </a:spcBef>
        <a:buFont typeface="Arial"/>
        <a:buChar char="•"/>
        <a:defRPr sz="2400" b="0" i="0" kern="1200">
          <a:solidFill>
            <a:schemeClr val="tx1"/>
          </a:solidFill>
          <a:latin typeface="Helvetica Light"/>
          <a:ea typeface="+mn-ea"/>
          <a:cs typeface="Helvetica Light"/>
        </a:defRPr>
      </a:lvl3pPr>
      <a:lvl4pPr marL="1489075" indent="-179388" algn="l" defTabSz="457200" rtl="0" eaLnBrk="1" latinLnBrk="0" hangingPunct="1">
        <a:spcBef>
          <a:spcPct val="20000"/>
        </a:spcBef>
        <a:buFontTx/>
        <a:buChar char="-"/>
        <a:defRPr sz="2400" b="0" i="0" kern="1200">
          <a:solidFill>
            <a:schemeClr val="tx1"/>
          </a:solidFill>
          <a:latin typeface="Helvetica Light"/>
          <a:ea typeface="+mn-ea"/>
          <a:cs typeface="Helvetica Light"/>
        </a:defRPr>
      </a:lvl4pPr>
      <a:lvl5pPr marL="1884363" indent="-169863" algn="l" defTabSz="457200" rtl="0" eaLnBrk="1" latinLnBrk="0" hangingPunct="1">
        <a:spcBef>
          <a:spcPct val="20000"/>
        </a:spcBef>
        <a:buFont typeface="Arial"/>
        <a:buChar char="•"/>
        <a:defRPr sz="1400" b="0" i="0" kern="1200">
          <a:solidFill>
            <a:schemeClr val="tx1"/>
          </a:solidFill>
          <a:latin typeface="Helvetica Light"/>
          <a:ea typeface="+mn-ea"/>
          <a:cs typeface="Helvetica Light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7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.png"/><Relationship Id="rId5" Type="http://schemas.openxmlformats.org/officeDocument/2006/relationships/image" Target="../media/image27.png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8.png"/><Relationship Id="rId5" Type="http://schemas.openxmlformats.org/officeDocument/2006/relationships/image" Target="../media/image23.png"/><Relationship Id="rId4" Type="http://schemas.openxmlformats.org/officeDocument/2006/relationships/image" Target="../media/image1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3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3.png"/><Relationship Id="rId5" Type="http://schemas.openxmlformats.org/officeDocument/2006/relationships/image" Target="../media/image9.png"/><Relationship Id="rId4" Type="http://schemas.openxmlformats.org/officeDocument/2006/relationships/image" Target="../media/image12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em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460455" y="4371707"/>
            <a:ext cx="8229052" cy="840421"/>
          </a:xfrm>
        </p:spPr>
        <p:txBody>
          <a:bodyPr>
            <a:noAutofit/>
          </a:bodyPr>
          <a:lstStyle/>
          <a:p>
            <a:pPr algn="ctr"/>
            <a:r>
              <a:rPr lang="en-US" sz="2400" dirty="0"/>
              <a:t>Eric Davis, Alec Theriault, Ryan Wright </a:t>
            </a:r>
            <a:endParaRPr lang="en-US" sz="20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66417" y="1562316"/>
            <a:ext cx="8223090" cy="2691595"/>
          </a:xfrm>
        </p:spPr>
        <p:txBody>
          <a:bodyPr anchor="ctr" anchorCtr="0"/>
          <a:lstStyle/>
          <a:p>
            <a:r>
              <a:rPr lang="en-US" sz="2800" dirty="0"/>
              <a:t>Automated Scientific Knowledge Extraction</a:t>
            </a:r>
            <a:br>
              <a:rPr lang="en-US" sz="2800" dirty="0"/>
            </a:br>
            <a:br>
              <a:rPr lang="en-US" sz="2800" dirty="0"/>
            </a:br>
            <a:r>
              <a:rPr lang="en-US" sz="2400" i="1" dirty="0"/>
              <a:t>Formulation Inference and Design of Experiments</a:t>
            </a: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3D115C0B-F45B-6F4B-96F6-13C5D89DF605}"/>
              </a:ext>
            </a:extLst>
          </p:cNvPr>
          <p:cNvSpPr txBox="1">
            <a:spLocks/>
          </p:cNvSpPr>
          <p:nvPr/>
        </p:nvSpPr>
        <p:spPr>
          <a:xfrm>
            <a:off x="460455" y="6170346"/>
            <a:ext cx="8229052" cy="6098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0"/>
              </a:spcAft>
              <a:buFont typeface="Arial"/>
              <a:buNone/>
              <a:defRPr sz="1400" b="1" i="0" kern="1200" cap="none">
                <a:solidFill>
                  <a:schemeClr val="bg1"/>
                </a:solidFill>
                <a:latin typeface="Helvetica"/>
                <a:ea typeface="+mn-ea"/>
                <a:cs typeface="Helvetica"/>
              </a:defRPr>
            </a:lvl1pPr>
            <a:lvl2pPr marL="630238" indent="-173038" algn="l" defTabSz="4572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400" b="0" i="0" kern="1200">
                <a:solidFill>
                  <a:schemeClr val="tx1"/>
                </a:solidFill>
                <a:latin typeface="Helvetica Light"/>
                <a:ea typeface="+mn-ea"/>
                <a:cs typeface="Helvetica Light"/>
              </a:defRPr>
            </a:lvl2pPr>
            <a:lvl3pPr marL="1084263" indent="-169863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Helvetica Light"/>
                <a:ea typeface="+mn-ea"/>
                <a:cs typeface="Helvetica Light"/>
              </a:defRPr>
            </a:lvl3pPr>
            <a:lvl4pPr marL="1489075" indent="-179388" algn="l" defTabSz="457200" rtl="0" eaLnBrk="1" latinLnBrk="0" hangingPunct="1">
              <a:spcBef>
                <a:spcPct val="20000"/>
              </a:spcBef>
              <a:buFontTx/>
              <a:buChar char="-"/>
              <a:defRPr sz="2400" b="0" i="0" kern="1200">
                <a:solidFill>
                  <a:schemeClr val="tx1"/>
                </a:solidFill>
                <a:latin typeface="Helvetica Light"/>
                <a:ea typeface="+mn-ea"/>
                <a:cs typeface="Helvetica Light"/>
              </a:defRPr>
            </a:lvl4pPr>
            <a:lvl5pPr marL="1884363" indent="-169863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Helvetica Light"/>
                <a:ea typeface="+mn-ea"/>
                <a:cs typeface="Helvetica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This research was supported by the ASKE program under </a:t>
            </a:r>
          </a:p>
          <a:p>
            <a:pPr algn="ctr"/>
            <a:r>
              <a:rPr lang="en-US" dirty="0"/>
              <a:t>DARPA-PA-18-02-AIE-FP-039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6FCB5F02-69C0-7C42-BCD3-89C370F6DEA1}"/>
              </a:ext>
            </a:extLst>
          </p:cNvPr>
          <p:cNvSpPr txBox="1">
            <a:spLocks/>
          </p:cNvSpPr>
          <p:nvPr/>
        </p:nvSpPr>
        <p:spPr>
          <a:xfrm>
            <a:off x="460455" y="5541961"/>
            <a:ext cx="8229052" cy="4975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0"/>
              </a:spcAft>
              <a:buFont typeface="Arial"/>
              <a:buNone/>
              <a:defRPr sz="1400" b="1" i="0" kern="1200" cap="none">
                <a:solidFill>
                  <a:schemeClr val="bg1"/>
                </a:solidFill>
                <a:latin typeface="Helvetica"/>
                <a:ea typeface="+mn-ea"/>
                <a:cs typeface="Helvetica"/>
              </a:defRPr>
            </a:lvl1pPr>
            <a:lvl2pPr marL="630238" indent="-173038" algn="l" defTabSz="4572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400" b="0" i="0" kern="1200">
                <a:solidFill>
                  <a:schemeClr val="tx1"/>
                </a:solidFill>
                <a:latin typeface="Helvetica Light"/>
                <a:ea typeface="+mn-ea"/>
                <a:cs typeface="Helvetica Light"/>
              </a:defRPr>
            </a:lvl2pPr>
            <a:lvl3pPr marL="1084263" indent="-169863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Helvetica Light"/>
                <a:ea typeface="+mn-ea"/>
                <a:cs typeface="Helvetica Light"/>
              </a:defRPr>
            </a:lvl3pPr>
            <a:lvl4pPr marL="1489075" indent="-179388" algn="l" defTabSz="457200" rtl="0" eaLnBrk="1" latinLnBrk="0" hangingPunct="1">
              <a:spcBef>
                <a:spcPct val="20000"/>
              </a:spcBef>
              <a:buFontTx/>
              <a:buChar char="-"/>
              <a:defRPr sz="2400" b="0" i="0" kern="1200">
                <a:solidFill>
                  <a:schemeClr val="tx1"/>
                </a:solidFill>
                <a:latin typeface="Helvetica Light"/>
                <a:ea typeface="+mn-ea"/>
                <a:cs typeface="Helvetica Light"/>
              </a:defRPr>
            </a:lvl4pPr>
            <a:lvl5pPr marL="1884363" indent="-169863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Helvetica Light"/>
                <a:ea typeface="+mn-ea"/>
                <a:cs typeface="Helvetica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/>
              <a:t>https://</a:t>
            </a:r>
            <a:r>
              <a:rPr lang="en-US" sz="2000" dirty="0" err="1"/>
              <a:t>github.com</a:t>
            </a:r>
            <a:r>
              <a:rPr lang="en-US" sz="2000" dirty="0"/>
              <a:t>/</a:t>
            </a:r>
            <a:r>
              <a:rPr lang="en-US" sz="2000" dirty="0" err="1"/>
              <a:t>GaloisInc</a:t>
            </a:r>
            <a:r>
              <a:rPr lang="en-US" sz="2000" dirty="0"/>
              <a:t>/AMIDOL/</a:t>
            </a:r>
          </a:p>
        </p:txBody>
      </p:sp>
    </p:spTree>
    <p:extLst>
      <p:ext uri="{BB962C8B-B14F-4D97-AF65-F5344CB8AC3E}">
        <p14:creationId xmlns:p14="http://schemas.microsoft.com/office/powerpoint/2010/main" val="29550715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BD3C63-B3A2-3E4E-A0C3-CD3DBB4D2D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a VDSOL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6C6DAB-5BE1-4E4E-83D1-5CD55CE7A29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VDSOLs allow us to hide these details under familiar decorations.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Formulation Palettes allow high level abstraction for ease of use and </a:t>
            </a:r>
            <a:r>
              <a:rPr lang="en-US" b="1" dirty="0"/>
              <a:t>correctness</a:t>
            </a:r>
            <a:r>
              <a:rPr lang="en-US" dirty="0"/>
              <a:t>.</a:t>
            </a:r>
          </a:p>
          <a:p>
            <a:pPr marL="973138" lvl="1" indent="-342900">
              <a:buFont typeface="Arial" panose="020B0604020202020204" pitchFamily="34" charset="0"/>
              <a:buChar char="•"/>
            </a:pPr>
            <a:r>
              <a:rPr lang="en-US" dirty="0"/>
              <a:t>Palettes contain </a:t>
            </a:r>
            <a:r>
              <a:rPr lang="en-US" b="1" dirty="0"/>
              <a:t>Palette Elements</a:t>
            </a:r>
            <a:endParaRPr lang="en-US" dirty="0"/>
          </a:p>
          <a:p>
            <a:pPr marL="973138" lvl="1" indent="-342900">
              <a:buFont typeface="Arial" panose="020B0604020202020204" pitchFamily="34" charset="0"/>
              <a:buChar char="•"/>
            </a:pPr>
            <a:r>
              <a:rPr lang="en-US" dirty="0"/>
              <a:t>Also contain </a:t>
            </a:r>
            <a:r>
              <a:rPr lang="en-US" b="1" dirty="0"/>
              <a:t>rules </a:t>
            </a:r>
            <a:r>
              <a:rPr lang="en-US" dirty="0"/>
              <a:t>for composition.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B61F781-BFD5-7343-80DA-24EC03A0F99D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5026819" y="3082131"/>
            <a:ext cx="3429000" cy="1663700"/>
          </a:xfrm>
        </p:spPr>
      </p:pic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196FB64A-1C45-C141-8174-0D8F914319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2188" y="5114186"/>
            <a:ext cx="3878262" cy="817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1476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CF4BBA-1AA2-7743-95C8-FA45071FE8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a VDSOL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F5FE58-AA29-864E-A13C-D5FA3AD130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Rules and composition are core to VDSOL definitions.</a:t>
            </a:r>
          </a:p>
          <a:p>
            <a:endParaRPr lang="en-US" dirty="0"/>
          </a:p>
          <a:p>
            <a:r>
              <a:rPr lang="en-US" dirty="0"/>
              <a:t>We currently know what it means to have individual (atomic) elements.</a:t>
            </a:r>
          </a:p>
          <a:p>
            <a:endParaRPr lang="en-US" dirty="0"/>
          </a:p>
          <a:p>
            <a:r>
              <a:rPr lang="en-US" dirty="0"/>
              <a:t>What does it mean to link them?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4B7722-48C9-9F43-9D38-D34C7CD6FF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5313" y="4792208"/>
            <a:ext cx="835705" cy="83570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E6382BB-D79A-F849-8760-249B41CBCF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5561" y="4702254"/>
            <a:ext cx="1044631" cy="10446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34A0A6-D6A5-5249-963F-61358F6381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8824" y="4702254"/>
            <a:ext cx="1015614" cy="1015614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608FBA2-A937-4543-8CF0-69E272535C91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4911018" y="5210061"/>
            <a:ext cx="1024543" cy="14509"/>
          </a:xfrm>
          <a:prstGeom prst="straightConnector1">
            <a:avLst/>
          </a:prstGeom>
          <a:ln w="635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7AE7C97-8DA9-BC4B-B1B6-FC20ED339C16}"/>
              </a:ext>
            </a:extLst>
          </p:cNvPr>
          <p:cNvCxnSpPr>
            <a:cxnSpLocks/>
            <a:stCxn id="7" idx="3"/>
            <a:endCxn id="5" idx="1"/>
          </p:cNvCxnSpPr>
          <p:nvPr/>
        </p:nvCxnSpPr>
        <p:spPr>
          <a:xfrm>
            <a:off x="3194438" y="5210061"/>
            <a:ext cx="880875" cy="0"/>
          </a:xfrm>
          <a:prstGeom prst="straightConnector1">
            <a:avLst/>
          </a:prstGeom>
          <a:ln w="635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5514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94B3A6-0A8F-5F4D-81B1-D25E28835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VDSOLs Are Compositional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E8F223-6BB6-B14F-B9E8-98482C08ACC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 VDSOL needs rules for composing </a:t>
            </a:r>
            <a:r>
              <a:rPr lang="en-US" b="1" dirty="0"/>
              <a:t>Palette Elements</a:t>
            </a:r>
            <a:r>
              <a:rPr lang="en-US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Elements can be:</a:t>
            </a:r>
          </a:p>
          <a:p>
            <a:pPr marL="973138" lvl="1" indent="-342900">
              <a:buFont typeface="Arial" panose="020B0604020202020204" pitchFamily="34" charset="0"/>
              <a:buChar char="•"/>
            </a:pPr>
            <a:r>
              <a:rPr lang="en-US" dirty="0"/>
              <a:t>Atomic</a:t>
            </a:r>
          </a:p>
          <a:p>
            <a:pPr marL="973138" lvl="1" indent="-342900">
              <a:buFont typeface="Arial" panose="020B0604020202020204" pitchFamily="34" charset="0"/>
              <a:buChar char="•"/>
            </a:pPr>
            <a:r>
              <a:rPr lang="en-US" dirty="0"/>
              <a:t>Composed</a:t>
            </a:r>
          </a:p>
          <a:p>
            <a:pPr marL="973138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Rules for composition</a:t>
            </a:r>
          </a:p>
          <a:p>
            <a:pPr marL="973138" lvl="1" indent="-342900">
              <a:buFont typeface="Arial" panose="020B0604020202020204" pitchFamily="34" charset="0"/>
              <a:buChar char="•"/>
            </a:pPr>
            <a:r>
              <a:rPr lang="en-US" dirty="0"/>
              <a:t>Parallel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F0288B7-432D-3642-8ED7-2B2788C203EC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4802187" y="1834057"/>
            <a:ext cx="3878262" cy="1080982"/>
          </a:xfrm>
        </p:spPr>
      </p:pic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D3EE6182-B8A3-6449-AEDC-4E0F8A69FC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4784" y="4339620"/>
            <a:ext cx="3682056" cy="48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4481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94B3A6-0A8F-5F4D-81B1-D25E28835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VDSOLs Are Compositional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F0288B7-432D-3642-8ED7-2B2788C203EC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4802187" y="1834057"/>
            <a:ext cx="3878262" cy="1080982"/>
          </a:xfrm>
        </p:spPr>
      </p:pic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D3EE6182-B8A3-6449-AEDC-4E0F8A69FC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4784" y="4339620"/>
            <a:ext cx="3682056" cy="484825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4DCAE5A0-BB84-B640-A118-BBA1F1FA8E7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85800" y="2910681"/>
            <a:ext cx="3441700" cy="2006600"/>
          </a:xfrm>
        </p:spPr>
      </p:pic>
      <p:pic>
        <p:nvPicPr>
          <p:cNvPr id="10" name="Content Placeholder 8">
            <a:extLst>
              <a:ext uri="{FF2B5EF4-FFF2-40B4-BE49-F238E27FC236}">
                <a16:creationId xmlns:a16="http://schemas.microsoft.com/office/drawing/2014/main" id="{EC55E4E3-C851-234F-A65C-AEBB4FF40E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3139281"/>
            <a:ext cx="3441700" cy="177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449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94B3A6-0A8F-5F4D-81B1-D25E28835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VDSOLs Are Compositional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E8F223-6BB6-B14F-B9E8-98482C08ACC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 VDSOL needs rules for composing </a:t>
            </a:r>
            <a:r>
              <a:rPr lang="en-US" b="1" dirty="0"/>
              <a:t>Palette Elements</a:t>
            </a:r>
            <a:r>
              <a:rPr lang="en-US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Elements can be:</a:t>
            </a:r>
          </a:p>
          <a:p>
            <a:pPr marL="973138" lvl="1" indent="-342900">
              <a:buFont typeface="Arial" panose="020B0604020202020204" pitchFamily="34" charset="0"/>
              <a:buChar char="•"/>
            </a:pPr>
            <a:r>
              <a:rPr lang="en-US" dirty="0"/>
              <a:t>Atomic</a:t>
            </a:r>
          </a:p>
          <a:p>
            <a:pPr marL="973138" lvl="1" indent="-342900">
              <a:buFont typeface="Arial" panose="020B0604020202020204" pitchFamily="34" charset="0"/>
              <a:buChar char="•"/>
            </a:pPr>
            <a:r>
              <a:rPr lang="en-US" dirty="0"/>
              <a:t>Composed</a:t>
            </a:r>
          </a:p>
          <a:p>
            <a:pPr marL="973138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Rules for composition</a:t>
            </a:r>
          </a:p>
          <a:p>
            <a:pPr marL="973138" lvl="1" indent="-342900">
              <a:buFont typeface="Arial" panose="020B0604020202020204" pitchFamily="34" charset="0"/>
              <a:buChar char="•"/>
            </a:pPr>
            <a:r>
              <a:rPr lang="en-US" dirty="0"/>
              <a:t>Parallel</a:t>
            </a:r>
          </a:p>
          <a:p>
            <a:pPr marL="973138" lvl="1" indent="-342900">
              <a:buFont typeface="Arial" panose="020B0604020202020204" pitchFamily="34" charset="0"/>
              <a:buChar char="•"/>
            </a:pPr>
            <a:r>
              <a:rPr lang="en-US" dirty="0"/>
              <a:t>Series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F0288B7-432D-3642-8ED7-2B2788C203EC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4802187" y="1834057"/>
            <a:ext cx="3878262" cy="1080982"/>
          </a:xfrm>
        </p:spPr>
      </p:pic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D3EE6182-B8A3-6449-AEDC-4E0F8A69FC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4784" y="3709967"/>
            <a:ext cx="3682056" cy="1744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2396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94B3A6-0A8F-5F4D-81B1-D25E28835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VDSOLs Are Compositional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5F41066-F824-4547-9BFA-615901012A7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66725" y="3438343"/>
            <a:ext cx="3879850" cy="951276"/>
          </a:xfr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F0288B7-432D-3642-8ED7-2B2788C203EC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4802187" y="1834057"/>
            <a:ext cx="3878262" cy="1080982"/>
          </a:xfrm>
        </p:spPr>
      </p:pic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D3EE6182-B8A3-6449-AEDC-4E0F8A69FC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4784" y="3709967"/>
            <a:ext cx="3682056" cy="1744132"/>
          </a:xfrm>
          <a:prstGeom prst="rect">
            <a:avLst/>
          </a:prstGeom>
        </p:spPr>
      </p:pic>
      <p:pic>
        <p:nvPicPr>
          <p:cNvPr id="8" name="Content Placeholder 6">
            <a:extLst>
              <a:ext uri="{FF2B5EF4-FFF2-40B4-BE49-F238E27FC236}">
                <a16:creationId xmlns:a16="http://schemas.microsoft.com/office/drawing/2014/main" id="{FC8320FA-2E1D-874D-AA87-47363CCE0A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4479" y="3438343"/>
            <a:ext cx="2704341" cy="951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376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94B3A6-0A8F-5F4D-81B1-D25E28835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VDSOLs Are Compositional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E8F223-6BB6-B14F-B9E8-98482C08ACC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 VDSOL needs rules for composing </a:t>
            </a:r>
            <a:r>
              <a:rPr lang="en-US" b="1" dirty="0"/>
              <a:t>Palette Elements</a:t>
            </a:r>
            <a:r>
              <a:rPr lang="en-US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Elements can be:</a:t>
            </a:r>
          </a:p>
          <a:p>
            <a:pPr marL="973138" lvl="1" indent="-342900">
              <a:buFont typeface="Arial" panose="020B0604020202020204" pitchFamily="34" charset="0"/>
              <a:buChar char="•"/>
            </a:pPr>
            <a:r>
              <a:rPr lang="en-US" dirty="0"/>
              <a:t>Atomic</a:t>
            </a:r>
          </a:p>
          <a:p>
            <a:pPr marL="973138" lvl="1" indent="-342900">
              <a:buFont typeface="Arial" panose="020B0604020202020204" pitchFamily="34" charset="0"/>
              <a:buChar char="•"/>
            </a:pPr>
            <a:r>
              <a:rPr lang="en-US" dirty="0"/>
              <a:t>Composed</a:t>
            </a:r>
          </a:p>
          <a:p>
            <a:pPr marL="973138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Rules for composition</a:t>
            </a:r>
          </a:p>
          <a:p>
            <a:pPr marL="973138" lvl="1" indent="-342900">
              <a:buFont typeface="Arial" panose="020B0604020202020204" pitchFamily="34" charset="0"/>
              <a:buChar char="•"/>
            </a:pPr>
            <a:r>
              <a:rPr lang="en-US" dirty="0"/>
              <a:t>Series</a:t>
            </a:r>
          </a:p>
          <a:p>
            <a:pPr marL="973138" lvl="1" indent="-342900">
              <a:buFont typeface="Arial" panose="020B0604020202020204" pitchFamily="34" charset="0"/>
              <a:buChar char="•"/>
            </a:pPr>
            <a:r>
              <a:rPr lang="en-US" dirty="0"/>
              <a:t>Parallel</a:t>
            </a:r>
          </a:p>
          <a:p>
            <a:pPr marL="973138" lvl="1" indent="-342900">
              <a:buFont typeface="Arial" panose="020B0604020202020204" pitchFamily="34" charset="0"/>
              <a:buChar char="•"/>
            </a:pPr>
            <a:r>
              <a:rPr lang="en-US" dirty="0"/>
              <a:t>Substitution</a:t>
            </a:r>
          </a:p>
        </p:txBody>
      </p:sp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D3EE6182-B8A3-6449-AEDC-4E0F8A69FC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3396" y="3286229"/>
            <a:ext cx="1848202" cy="1255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1748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E6A4FB-441D-7D42-A3E5-CD2DB2CAD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VDSOLs and Substitution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62A03B9-9052-7448-BB58-1E489955A2E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92151" y="1889937"/>
            <a:ext cx="3429000" cy="1663700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5F37BA2-506F-6942-81A7-CC918DDB4E23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5026820" y="1889937"/>
            <a:ext cx="3429000" cy="1663700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4261D4B-D4BE-6F4A-B07A-0C6830D19369}"/>
              </a:ext>
            </a:extLst>
          </p:cNvPr>
          <p:cNvSpPr txBox="1"/>
          <p:nvPr/>
        </p:nvSpPr>
        <p:spPr>
          <a:xfrm>
            <a:off x="466336" y="4132161"/>
            <a:ext cx="79894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Given a notion of “compatibility” of elements, we’d like to easily define how to replace one with another.</a:t>
            </a:r>
          </a:p>
        </p:txBody>
      </p:sp>
      <p:pic>
        <p:nvPicPr>
          <p:cNvPr id="12" name="Content Placeholder 5">
            <a:extLst>
              <a:ext uri="{FF2B5EF4-FFF2-40B4-BE49-F238E27FC236}">
                <a16:creationId xmlns:a16="http://schemas.microsoft.com/office/drawing/2014/main" id="{897E0FA7-F093-ED43-8A9D-B353BB1AF3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2941" y="5196052"/>
            <a:ext cx="1848202" cy="125557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C2A968C-B368-E142-96D2-2DF3251015B9}"/>
              </a:ext>
            </a:extLst>
          </p:cNvPr>
          <p:cNvSpPr txBox="1"/>
          <p:nvPr/>
        </p:nvSpPr>
        <p:spPr>
          <a:xfrm>
            <a:off x="1948031" y="4907666"/>
            <a:ext cx="91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Original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BC066D9-4A70-C746-9116-6EDF1FA7585B}"/>
              </a:ext>
            </a:extLst>
          </p:cNvPr>
          <p:cNvSpPr txBox="1"/>
          <p:nvPr/>
        </p:nvSpPr>
        <p:spPr>
          <a:xfrm>
            <a:off x="4016122" y="4641090"/>
            <a:ext cx="1101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Invariants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F81F321-9DDD-9B46-8C03-FA207D63EEF0}"/>
              </a:ext>
            </a:extLst>
          </p:cNvPr>
          <p:cNvSpPr txBox="1"/>
          <p:nvPr/>
        </p:nvSpPr>
        <p:spPr>
          <a:xfrm>
            <a:off x="6057671" y="4907666"/>
            <a:ext cx="13672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Transformed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DBC9EE8-7AC8-AE45-9ED4-B82DBFF6DAEE}"/>
              </a:ext>
            </a:extLst>
          </p:cNvPr>
          <p:cNvCxnSpPr>
            <a:stCxn id="13" idx="2"/>
          </p:cNvCxnSpPr>
          <p:nvPr/>
        </p:nvCxnSpPr>
        <p:spPr>
          <a:xfrm>
            <a:off x="2406651" y="5276998"/>
            <a:ext cx="1343546" cy="800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04B7F93-1546-B646-807C-20A61C126011}"/>
              </a:ext>
            </a:extLst>
          </p:cNvPr>
          <p:cNvCxnSpPr>
            <a:stCxn id="15" idx="2"/>
          </p:cNvCxnSpPr>
          <p:nvPr/>
        </p:nvCxnSpPr>
        <p:spPr>
          <a:xfrm flipH="1">
            <a:off x="5370653" y="5276998"/>
            <a:ext cx="1370667" cy="12917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C17A9F1-FFB0-FD43-A8B9-808ED1BAF08A}"/>
              </a:ext>
            </a:extLst>
          </p:cNvPr>
          <p:cNvCxnSpPr>
            <a:cxnSpLocks/>
          </p:cNvCxnSpPr>
          <p:nvPr/>
        </p:nvCxnSpPr>
        <p:spPr>
          <a:xfrm>
            <a:off x="4567042" y="4964122"/>
            <a:ext cx="0" cy="30658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Donut 21">
            <a:extLst>
              <a:ext uri="{FF2B5EF4-FFF2-40B4-BE49-F238E27FC236}">
                <a16:creationId xmlns:a16="http://schemas.microsoft.com/office/drawing/2014/main" id="{58D7DAD3-2EEF-E84F-B9F4-F6F691F3DE7D}"/>
              </a:ext>
            </a:extLst>
          </p:cNvPr>
          <p:cNvSpPr/>
          <p:nvPr/>
        </p:nvSpPr>
        <p:spPr>
          <a:xfrm>
            <a:off x="3677666" y="6041983"/>
            <a:ext cx="345958" cy="363341"/>
          </a:xfrm>
          <a:prstGeom prst="donut">
            <a:avLst>
              <a:gd name="adj" fmla="val 7779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6BF030C-84EC-AD4C-876E-E7E57136DDF8}"/>
              </a:ext>
            </a:extLst>
          </p:cNvPr>
          <p:cNvSpPr txBox="1"/>
          <p:nvPr/>
        </p:nvSpPr>
        <p:spPr>
          <a:xfrm>
            <a:off x="609199" y="6035992"/>
            <a:ext cx="2467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Model with “a copy” of l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38745B1-4D16-DC43-B2D0-C52B4087F159}"/>
              </a:ext>
            </a:extLst>
          </p:cNvPr>
          <p:cNvCxnSpPr>
            <a:stCxn id="23" idx="3"/>
          </p:cNvCxnSpPr>
          <p:nvPr/>
        </p:nvCxnSpPr>
        <p:spPr>
          <a:xfrm>
            <a:off x="3076413" y="6220658"/>
            <a:ext cx="566528" cy="299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3B00E684-8EF1-1D4C-92E6-82A528BED30C}"/>
              </a:ext>
            </a:extLst>
          </p:cNvPr>
          <p:cNvSpPr txBox="1"/>
          <p:nvPr/>
        </p:nvSpPr>
        <p:spPr>
          <a:xfrm>
            <a:off x="6055986" y="6035992"/>
            <a:ext cx="30466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Model with “copy” of l substituted for r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D32B632-7A81-1947-8CAA-97928EB7088F}"/>
              </a:ext>
            </a:extLst>
          </p:cNvPr>
          <p:cNvCxnSpPr>
            <a:cxnSpLocks/>
            <a:stCxn id="26" idx="1"/>
          </p:cNvCxnSpPr>
          <p:nvPr/>
        </p:nvCxnSpPr>
        <p:spPr>
          <a:xfrm flipH="1">
            <a:off x="5491143" y="6189881"/>
            <a:ext cx="564843" cy="307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Donut 28">
            <a:extLst>
              <a:ext uri="{FF2B5EF4-FFF2-40B4-BE49-F238E27FC236}">
                <a16:creationId xmlns:a16="http://schemas.microsoft.com/office/drawing/2014/main" id="{4234B67C-8EA6-DD47-89EB-19AD05CDB4AF}"/>
              </a:ext>
            </a:extLst>
          </p:cNvPr>
          <p:cNvSpPr/>
          <p:nvPr/>
        </p:nvSpPr>
        <p:spPr>
          <a:xfrm>
            <a:off x="5086935" y="6023598"/>
            <a:ext cx="345958" cy="363341"/>
          </a:xfrm>
          <a:prstGeom prst="donut">
            <a:avLst>
              <a:gd name="adj" fmla="val 7779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7847C11-CAE7-894D-95F4-27FE65131C0F}"/>
              </a:ext>
            </a:extLst>
          </p:cNvPr>
          <p:cNvSpPr txBox="1"/>
          <p:nvPr/>
        </p:nvSpPr>
        <p:spPr>
          <a:xfrm>
            <a:off x="2267028" y="3362720"/>
            <a:ext cx="2792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62D44C-A0CD-8345-A6EB-37A5C6ED5D80}"/>
              </a:ext>
            </a:extLst>
          </p:cNvPr>
          <p:cNvSpPr txBox="1"/>
          <p:nvPr/>
        </p:nvSpPr>
        <p:spPr>
          <a:xfrm>
            <a:off x="6577652" y="3367951"/>
            <a:ext cx="3273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r</a:t>
            </a:r>
          </a:p>
        </p:txBody>
      </p:sp>
    </p:spTree>
    <p:extLst>
      <p:ext uri="{BB962C8B-B14F-4D97-AF65-F5344CB8AC3E}">
        <p14:creationId xmlns:p14="http://schemas.microsoft.com/office/powerpoint/2010/main" val="1509814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/>
      <p:bldP spid="26" grpId="0"/>
      <p:bldP spid="2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E6A4FB-441D-7D42-A3E5-CD2DB2CAD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VDSOLs and Substitution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62A03B9-9052-7448-BB58-1E489955A2E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96039" y="2034342"/>
            <a:ext cx="2029584" cy="984724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5F37BA2-506F-6942-81A7-CC918DDB4E23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426199" y="2035140"/>
            <a:ext cx="2029619" cy="984741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7847C11-CAE7-894D-95F4-27FE65131C0F}"/>
              </a:ext>
            </a:extLst>
          </p:cNvPr>
          <p:cNvSpPr txBox="1"/>
          <p:nvPr/>
        </p:nvSpPr>
        <p:spPr>
          <a:xfrm>
            <a:off x="1271209" y="3012815"/>
            <a:ext cx="2792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62D44C-A0CD-8345-A6EB-37A5C6ED5D80}"/>
              </a:ext>
            </a:extLst>
          </p:cNvPr>
          <p:cNvSpPr txBox="1"/>
          <p:nvPr/>
        </p:nvSpPr>
        <p:spPr>
          <a:xfrm>
            <a:off x="7277341" y="3012814"/>
            <a:ext cx="3273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r</a:t>
            </a:r>
          </a:p>
        </p:txBody>
      </p:sp>
      <p:pic>
        <p:nvPicPr>
          <p:cNvPr id="24" name="Content Placeholder 5">
            <a:extLst>
              <a:ext uri="{FF2B5EF4-FFF2-40B4-BE49-F238E27FC236}">
                <a16:creationId xmlns:a16="http://schemas.microsoft.com/office/drawing/2014/main" id="{2E28AAEF-8428-074E-A5AE-C0D8EA6B6E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3735" y="2030210"/>
            <a:ext cx="2046614" cy="992987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5F7868E3-1624-3845-89A9-5F1AE57D13D1}"/>
              </a:ext>
            </a:extLst>
          </p:cNvPr>
          <p:cNvSpPr txBox="1"/>
          <p:nvPr/>
        </p:nvSpPr>
        <p:spPr>
          <a:xfrm>
            <a:off x="4381735" y="3012814"/>
            <a:ext cx="3706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k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3F5734A-1EB9-C64D-88B3-75C6260D12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9742" y="4292600"/>
            <a:ext cx="5054600" cy="17780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2E1075B3-EE65-B74E-9FBB-DE260F11B8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39742" y="4295916"/>
            <a:ext cx="5054600" cy="177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891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7D2117-50C5-5941-A4E8-1FB6DC6AB3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VDSOLs and Substitution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6EBBE7-BCE8-DC49-BE27-BBFD81C14F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6337" y="1693862"/>
            <a:ext cx="3879885" cy="4440309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Our invariants, </a:t>
            </a:r>
            <a:r>
              <a:rPr lang="en-US" b="1" i="1" dirty="0">
                <a:solidFill>
                  <a:schemeClr val="accent2">
                    <a:lumMod val="75000"/>
                  </a:schemeClr>
                </a:solidFill>
              </a:rPr>
              <a:t>k</a:t>
            </a:r>
            <a:r>
              <a:rPr lang="en-US" dirty="0"/>
              <a:t>, in substitution rules provide us something rather interesting.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i="1" dirty="0">
                <a:solidFill>
                  <a:schemeClr val="accent2">
                    <a:lumMod val="75000"/>
                  </a:schemeClr>
                </a:solidFill>
              </a:rPr>
              <a:t>k</a:t>
            </a:r>
            <a:r>
              <a:rPr lang="en-US" dirty="0"/>
              <a:t>  tells us what doesn’t change when substituting </a:t>
            </a:r>
            <a:br>
              <a:rPr lang="en-US" dirty="0"/>
            </a:br>
            <a:r>
              <a:rPr lang="en-US" b="1" i="1" dirty="0">
                <a:solidFill>
                  <a:schemeClr val="accent2">
                    <a:lumMod val="75000"/>
                  </a:schemeClr>
                </a:solidFill>
              </a:rPr>
              <a:t>r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dirty="0"/>
              <a:t> for </a:t>
            </a:r>
            <a:r>
              <a:rPr lang="en-US" b="1" i="1" dirty="0">
                <a:solidFill>
                  <a:schemeClr val="accent2">
                    <a:lumMod val="75000"/>
                  </a:schemeClr>
                </a:solidFill>
              </a:rPr>
              <a:t>l</a:t>
            </a:r>
            <a:br>
              <a:rPr lang="en-US" b="1" i="1" dirty="0">
                <a:solidFill>
                  <a:schemeClr val="accent2">
                    <a:lumMod val="75000"/>
                  </a:schemeClr>
                </a:solidFill>
              </a:rPr>
            </a:br>
            <a:endParaRPr lang="en-US" b="1" i="1" dirty="0">
              <a:solidFill>
                <a:schemeClr val="accent2">
                  <a:lumMod val="7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i="1" dirty="0">
                <a:solidFill>
                  <a:schemeClr val="accent2">
                    <a:lumMod val="75000"/>
                  </a:schemeClr>
                </a:solidFill>
              </a:rPr>
              <a:t>k</a:t>
            </a:r>
            <a:r>
              <a:rPr lang="en-US" dirty="0"/>
              <a:t>  also forms a sort of “morphism signature” or “morphism type”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BDD467E-E05B-9943-AB33-C77B471AB966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5238749" y="3082166"/>
            <a:ext cx="3429000" cy="1663700"/>
          </a:xfrm>
        </p:spPr>
      </p:pic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113AA185-EDAE-6242-8997-0815F3FFD3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9148" y="1641205"/>
            <a:ext cx="1848202" cy="125557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93CAFDE-D2C0-1A41-927B-69A771E686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3599" y="5032644"/>
            <a:ext cx="2019300" cy="1072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523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32487ABF-4CBD-E647-9D84-FB3CDDE9B783}"/>
              </a:ext>
            </a:extLst>
          </p:cNvPr>
          <p:cNvGrpSpPr/>
          <p:nvPr/>
        </p:nvGrpSpPr>
        <p:grpSpPr>
          <a:xfrm>
            <a:off x="683168" y="395038"/>
            <a:ext cx="7963291" cy="5884737"/>
            <a:chOff x="-349956" y="-733777"/>
            <a:chExt cx="22479000" cy="16611600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22CD0203-797E-AD4B-8CAE-DA4C8741C3E3}"/>
                </a:ext>
              </a:extLst>
            </p:cNvPr>
            <p:cNvSpPr/>
            <p:nvPr/>
          </p:nvSpPr>
          <p:spPr>
            <a:xfrm>
              <a:off x="17370505" y="-733777"/>
              <a:ext cx="4340718" cy="16611600"/>
            </a:xfrm>
            <a:prstGeom prst="roundRect">
              <a:avLst/>
            </a:prstGeom>
            <a:solidFill>
              <a:srgbClr val="F05A28"/>
            </a:solidFill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/>
                <a:t>Actionable</a:t>
              </a:r>
            </a:p>
          </p:txBody>
        </p:sp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228FA805-BF8B-A34E-8006-E921FF563307}"/>
                </a:ext>
              </a:extLst>
            </p:cNvPr>
            <p:cNvSpPr/>
            <p:nvPr/>
          </p:nvSpPr>
          <p:spPr>
            <a:xfrm>
              <a:off x="12217470" y="-733777"/>
              <a:ext cx="4340718" cy="16611600"/>
            </a:xfrm>
            <a:prstGeom prst="roundRect">
              <a:avLst/>
            </a:prstGeom>
            <a:solidFill>
              <a:srgbClr val="F05A28"/>
            </a:solidFill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/>
                <a:t>Universal</a:t>
              </a:r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5FA4694A-5C61-7145-8D60-CECD79423E7A}"/>
                </a:ext>
              </a:extLst>
            </p:cNvPr>
            <p:cNvSpPr/>
            <p:nvPr/>
          </p:nvSpPr>
          <p:spPr>
            <a:xfrm>
              <a:off x="6889044" y="-733777"/>
              <a:ext cx="4340718" cy="16611600"/>
            </a:xfrm>
            <a:prstGeom prst="roundRect">
              <a:avLst/>
            </a:prstGeom>
            <a:solidFill>
              <a:srgbClr val="F05A28"/>
            </a:solidFill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/>
                <a:t>Artifacts</a:t>
              </a:r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C88FBA2F-0CD7-6D49-8378-C0B3553F6202}"/>
                </a:ext>
              </a:extLst>
            </p:cNvPr>
            <p:cNvSpPr/>
            <p:nvPr/>
          </p:nvSpPr>
          <p:spPr>
            <a:xfrm>
              <a:off x="183444" y="804312"/>
              <a:ext cx="21877867" cy="4670054"/>
            </a:xfrm>
            <a:prstGeom prst="roundRect">
              <a:avLst/>
            </a:prstGeom>
            <a:solidFill>
              <a:srgbClr val="CCBB6D"/>
            </a:solidFill>
            <a:ln w="63500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/>
              <a:r>
                <a:rPr lang="en-US" sz="3200" b="1"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Abstract </a:t>
              </a:r>
            </a:p>
            <a:p>
              <a:pPr lvl="0"/>
              <a:r>
                <a:rPr lang="en-US" sz="3200" b="1"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Knowledge</a:t>
              </a:r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DB030008-7C78-F846-9223-1530A52A295A}"/>
                </a:ext>
              </a:extLst>
            </p:cNvPr>
            <p:cNvSpPr/>
            <p:nvPr/>
          </p:nvSpPr>
          <p:spPr>
            <a:xfrm>
              <a:off x="183442" y="10655052"/>
              <a:ext cx="21945602" cy="4716156"/>
            </a:xfrm>
            <a:prstGeom prst="roundRect">
              <a:avLst/>
            </a:prstGeom>
            <a:solidFill>
              <a:srgbClr val="9BD094"/>
            </a:solidFill>
            <a:ln w="63500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74320" rtlCol="0" anchor="ctr"/>
            <a:lstStyle/>
            <a:p>
              <a:pPr lvl="0"/>
              <a:r>
                <a:rPr lang="en-US" sz="3200" b="1"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Executable </a:t>
              </a:r>
            </a:p>
            <a:p>
              <a:pPr lvl="0"/>
              <a:r>
                <a:rPr lang="en-US" sz="3200" b="1"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Knowledge</a:t>
              </a:r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A82F045F-6FDD-F248-96CE-94D3CE2BC619}"/>
                </a:ext>
              </a:extLst>
            </p:cNvPr>
            <p:cNvSpPr/>
            <p:nvPr/>
          </p:nvSpPr>
          <p:spPr>
            <a:xfrm>
              <a:off x="183443" y="5720136"/>
              <a:ext cx="21911733" cy="4687652"/>
            </a:xfrm>
            <a:prstGeom prst="roundRect">
              <a:avLst/>
            </a:prstGeom>
            <a:solidFill>
              <a:schemeClr val="tx2">
                <a:lumMod val="40000"/>
                <a:lumOff val="60000"/>
              </a:schemeClr>
            </a:solidFill>
            <a:ln w="63500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/>
              <a:r>
                <a:rPr lang="en-US" sz="3200" b="1"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Structured </a:t>
              </a:r>
            </a:p>
            <a:p>
              <a:pPr lvl="0"/>
              <a:r>
                <a:rPr lang="en-US" sz="3200" b="1"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Knowledge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2BD632A6-47A6-5A42-88D2-C69538B55B4D}"/>
                </a:ext>
              </a:extLst>
            </p:cNvPr>
            <p:cNvSpPr/>
            <p:nvPr/>
          </p:nvSpPr>
          <p:spPr>
            <a:xfrm>
              <a:off x="11842044" y="5389226"/>
              <a:ext cx="5124938" cy="5124938"/>
            </a:xfrm>
            <a:prstGeom prst="ellipse">
              <a:avLst/>
            </a:prstGeom>
            <a:solidFill>
              <a:srgbClr val="50525E"/>
            </a:solidFill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/>
            </a:p>
          </p:txBody>
        </p:sp>
        <p:cxnSp>
          <p:nvCxnSpPr>
            <p:cNvPr id="11" name="Curved Connector 10">
              <a:extLst>
                <a:ext uri="{FF2B5EF4-FFF2-40B4-BE49-F238E27FC236}">
                  <a16:creationId xmlns:a16="http://schemas.microsoft.com/office/drawing/2014/main" id="{F44F9F83-1A44-A14D-AD40-BD9D04FC874A}"/>
                </a:ext>
              </a:extLst>
            </p:cNvPr>
            <p:cNvCxnSpPr>
              <a:cxnSpLocks/>
              <a:stCxn id="18" idx="2"/>
            </p:cNvCxnSpPr>
            <p:nvPr/>
          </p:nvCxnSpPr>
          <p:spPr>
            <a:xfrm rot="16200000" flipH="1">
              <a:off x="8840122" y="4966456"/>
              <a:ext cx="3238157" cy="2732320"/>
            </a:xfrm>
            <a:prstGeom prst="curvedConnector2">
              <a:avLst/>
            </a:prstGeom>
            <a:ln w="12700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urved Connector 11">
              <a:extLst>
                <a:ext uri="{FF2B5EF4-FFF2-40B4-BE49-F238E27FC236}">
                  <a16:creationId xmlns:a16="http://schemas.microsoft.com/office/drawing/2014/main" id="{0A009955-5A21-F94E-9519-6BB9A515C355}"/>
                </a:ext>
              </a:extLst>
            </p:cNvPr>
            <p:cNvCxnSpPr>
              <a:cxnSpLocks/>
              <a:stCxn id="20" idx="0"/>
            </p:cNvCxnSpPr>
            <p:nvPr/>
          </p:nvCxnSpPr>
          <p:spPr>
            <a:xfrm rot="5400000" flipH="1" flipV="1">
              <a:off x="8855223" y="8189512"/>
              <a:ext cx="3207954" cy="2732320"/>
            </a:xfrm>
            <a:prstGeom prst="curvedConnector2">
              <a:avLst/>
            </a:prstGeom>
            <a:ln w="12700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urved Connector 12">
              <a:extLst>
                <a:ext uri="{FF2B5EF4-FFF2-40B4-BE49-F238E27FC236}">
                  <a16:creationId xmlns:a16="http://schemas.microsoft.com/office/drawing/2014/main" id="{63B0A063-057C-4D4E-8300-4DF5DC8FA000}"/>
                </a:ext>
              </a:extLst>
            </p:cNvPr>
            <p:cNvCxnSpPr>
              <a:cxnSpLocks/>
              <a:stCxn id="10" idx="6"/>
              <a:endCxn id="17" idx="2"/>
            </p:cNvCxnSpPr>
            <p:nvPr/>
          </p:nvCxnSpPr>
          <p:spPr>
            <a:xfrm flipV="1">
              <a:off x="16966982" y="4707782"/>
              <a:ext cx="2573883" cy="3243913"/>
            </a:xfrm>
            <a:prstGeom prst="curvedConnector2">
              <a:avLst/>
            </a:prstGeom>
            <a:ln w="127000">
              <a:solidFill>
                <a:schemeClr val="tx1">
                  <a:lumMod val="65000"/>
                  <a:lumOff val="3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urved Connector 13">
              <a:extLst>
                <a:ext uri="{FF2B5EF4-FFF2-40B4-BE49-F238E27FC236}">
                  <a16:creationId xmlns:a16="http://schemas.microsoft.com/office/drawing/2014/main" id="{8F675A61-51E4-D74B-8D5B-37F11EB44AC2}"/>
                </a:ext>
              </a:extLst>
            </p:cNvPr>
            <p:cNvCxnSpPr>
              <a:cxnSpLocks/>
              <a:endCxn id="19" idx="0"/>
            </p:cNvCxnSpPr>
            <p:nvPr/>
          </p:nvCxnSpPr>
          <p:spPr>
            <a:xfrm>
              <a:off x="16950298" y="7951695"/>
              <a:ext cx="2590567" cy="3207954"/>
            </a:xfrm>
            <a:prstGeom prst="curvedConnector2">
              <a:avLst/>
            </a:prstGeom>
            <a:ln w="127000">
              <a:solidFill>
                <a:schemeClr val="tx1">
                  <a:lumMod val="65000"/>
                  <a:lumOff val="3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4F42D1DF-B67E-4A45-A6A0-3C31592BBFB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-349956" y="559465"/>
              <a:ext cx="67733" cy="14811743"/>
            </a:xfrm>
            <a:prstGeom prst="straightConnector1">
              <a:avLst/>
            </a:prstGeom>
            <a:ln w="254000">
              <a:solidFill>
                <a:schemeClr val="tx1">
                  <a:lumMod val="65000"/>
                  <a:lumOff val="3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C2228115-3A4B-6349-A8E2-F5317EFC177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97844" y="15573023"/>
              <a:ext cx="20421600" cy="0"/>
            </a:xfrm>
            <a:prstGeom prst="straightConnector1">
              <a:avLst/>
            </a:prstGeom>
            <a:ln w="254000">
              <a:solidFill>
                <a:schemeClr val="tx1">
                  <a:lumMod val="65000"/>
                  <a:lumOff val="35000"/>
                </a:schemeClr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7E9C641E-0EE6-7645-99CE-D9CE936C16EF}"/>
                </a:ext>
              </a:extLst>
            </p:cNvPr>
            <p:cNvSpPr/>
            <p:nvPr/>
          </p:nvSpPr>
          <p:spPr>
            <a:xfrm>
              <a:off x="18042788" y="3003550"/>
              <a:ext cx="2996153" cy="1704232"/>
            </a:xfrm>
            <a:prstGeom prst="roundRect">
              <a:avLst/>
            </a:prstGeom>
            <a:solidFill>
              <a:srgbClr val="50525E"/>
            </a:solidFill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Visualization</a:t>
              </a:r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C75D161D-61BD-A449-8609-E8EE85B917AC}"/>
                </a:ext>
              </a:extLst>
            </p:cNvPr>
            <p:cNvSpPr/>
            <p:nvPr/>
          </p:nvSpPr>
          <p:spPr>
            <a:xfrm>
              <a:off x="7594963" y="3009306"/>
              <a:ext cx="2996153" cy="1704232"/>
            </a:xfrm>
            <a:prstGeom prst="roundRect">
              <a:avLst/>
            </a:prstGeom>
            <a:solidFill>
              <a:srgbClr val="50525E"/>
            </a:solidFill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Papers</a:t>
              </a:r>
            </a:p>
          </p:txBody>
        </p:sp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A984ED0E-D386-D94E-9C57-A492BC659DAA}"/>
                </a:ext>
              </a:extLst>
            </p:cNvPr>
            <p:cNvSpPr/>
            <p:nvPr/>
          </p:nvSpPr>
          <p:spPr>
            <a:xfrm>
              <a:off x="18042788" y="11159649"/>
              <a:ext cx="2996153" cy="1704232"/>
            </a:xfrm>
            <a:prstGeom prst="roundRect">
              <a:avLst/>
            </a:prstGeom>
            <a:solidFill>
              <a:srgbClr val="50525E"/>
            </a:solidFill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Execution</a:t>
              </a:r>
            </a:p>
          </p:txBody>
        </p:sp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9DF13922-1421-E24F-A5A3-2D4EB3A8A66F}"/>
                </a:ext>
              </a:extLst>
            </p:cNvPr>
            <p:cNvSpPr/>
            <p:nvPr/>
          </p:nvSpPr>
          <p:spPr>
            <a:xfrm>
              <a:off x="7594963" y="11159649"/>
              <a:ext cx="2996153" cy="1704232"/>
            </a:xfrm>
            <a:prstGeom prst="roundRect">
              <a:avLst/>
            </a:prstGeom>
            <a:solidFill>
              <a:srgbClr val="50525E"/>
            </a:solidFill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Code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C35EAD0-E787-F54C-B82F-6F34C6A543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21434" y="12736553"/>
              <a:ext cx="2294464" cy="2294464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1AC2C2B2-9212-B449-87DB-A913C641511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12967" y="807012"/>
              <a:ext cx="2292872" cy="2292872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B3F3272C-CB46-0940-9B03-6368B514696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774548" y="1187132"/>
              <a:ext cx="1532632" cy="1532632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B2BB2B4C-B9CF-B64E-9E4A-CE6BE72350E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36235" y="4995684"/>
              <a:ext cx="6136556" cy="6136556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1939FDE7-4728-C948-BD87-E17EB1C2FC0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393632" y="12736553"/>
              <a:ext cx="2294464" cy="22944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341238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7D2117-50C5-5941-A4E8-1FB6DC6AB3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VDSOLs and Substitution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6EBBE7-BCE8-DC49-BE27-BBFD81C14F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6337" y="1693862"/>
            <a:ext cx="3879885" cy="4440309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“Morphism signatures” or</a:t>
            </a:r>
            <a:br>
              <a:rPr lang="en-US" dirty="0"/>
            </a:br>
            <a:r>
              <a:rPr lang="en-US" dirty="0"/>
              <a:t>“Morphism types” tell us when the abstraction represented by a </a:t>
            </a:r>
            <a:r>
              <a:rPr lang="en-US" b="1" i="1" dirty="0"/>
              <a:t>Palette element</a:t>
            </a:r>
            <a:r>
              <a:rPr lang="en-US" dirty="0"/>
              <a:t>  represents something structurally similar.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This becomes useful for formalism inference.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BDD467E-E05B-9943-AB33-C77B471AB966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5238749" y="3082166"/>
            <a:ext cx="3429000" cy="1663700"/>
          </a:xfrm>
        </p:spPr>
      </p:pic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113AA185-EDAE-6242-8997-0815F3FFD3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9148" y="1641205"/>
            <a:ext cx="1848202" cy="125557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93CAFDE-D2C0-1A41-927B-69A771E686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3599" y="5032644"/>
            <a:ext cx="2019300" cy="1072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5640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56F142A-D83B-BA4F-B594-8759DEE0DD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Formulation Inference</a:t>
            </a:r>
          </a:p>
        </p:txBody>
      </p:sp>
    </p:spTree>
    <p:extLst>
      <p:ext uri="{BB962C8B-B14F-4D97-AF65-F5344CB8AC3E}">
        <p14:creationId xmlns:p14="http://schemas.microsoft.com/office/powerpoint/2010/main" val="38576531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2DB8326-6BDE-834B-B197-DDDCD88E29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Formulation Inference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40084EB-46C5-AF4E-8A89-72E108188EC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Transform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artifacts</a:t>
            </a:r>
            <a:r>
              <a:rPr lang="en-US" b="1" dirty="0"/>
              <a:t> </a:t>
            </a:r>
            <a:r>
              <a:rPr lang="en-US" dirty="0"/>
              <a:t>captured in </a:t>
            </a:r>
            <a:r>
              <a:rPr lang="en-US" b="1" dirty="0">
                <a:solidFill>
                  <a:schemeClr val="accent3"/>
                </a:solidFill>
              </a:rPr>
              <a:t>executable knowledge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/>
              <a:t>and </a:t>
            </a:r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abstract knowledge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Into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actionable</a:t>
            </a:r>
            <a:r>
              <a:rPr lang="en-US" b="1" dirty="0"/>
              <a:t> </a:t>
            </a:r>
            <a:r>
              <a:rPr lang="en-US" dirty="0"/>
              <a:t>elements of </a:t>
            </a:r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abstract knowledge</a:t>
            </a:r>
          </a:p>
          <a:p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EA63FBC-584F-F94B-9F6E-14D7A0CF3D7B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4450838" y="2178189"/>
            <a:ext cx="4693162" cy="3471654"/>
          </a:xfrm>
        </p:spPr>
      </p:pic>
    </p:spTree>
    <p:extLst>
      <p:ext uri="{BB962C8B-B14F-4D97-AF65-F5344CB8AC3E}">
        <p14:creationId xmlns:p14="http://schemas.microsoft.com/office/powerpoint/2010/main" val="20150311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6A4300-295B-B842-809F-8AC2FA392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Formulation Inference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4DF91DF-0F0D-0E46-BBAF-326D4AFAAE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/>
              <a:t>Moving </a:t>
            </a:r>
            <a:r>
              <a:rPr lang="en-US" dirty="0"/>
              <a:t>up the modeling stack</a:t>
            </a:r>
            <a:r>
              <a:rPr lang="en-US" b="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How do we understand the ontological significance of artifacts?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0B147E-DF74-E548-8F95-3E0744625E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337" y="4217987"/>
            <a:ext cx="1905000" cy="1905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48189D2-D370-1E4C-A5C1-C20D0EE4D9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737" y="2411023"/>
            <a:ext cx="1908563" cy="190856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B2A294B-724A-BF4E-B39C-3ED80AB27F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3357" y="3430586"/>
            <a:ext cx="5054600" cy="1778000"/>
          </a:xfrm>
          <a:prstGeom prst="rect">
            <a:avLst/>
          </a:prstGeom>
        </p:spPr>
      </p:pic>
      <p:cxnSp>
        <p:nvCxnSpPr>
          <p:cNvPr id="13" name="Elbow Connector 12">
            <a:extLst>
              <a:ext uri="{FF2B5EF4-FFF2-40B4-BE49-F238E27FC236}">
                <a16:creationId xmlns:a16="http://schemas.microsoft.com/office/drawing/2014/main" id="{906F15B6-FFA8-F740-9E2F-6D7CA7ACED63}"/>
              </a:ext>
            </a:extLst>
          </p:cNvPr>
          <p:cNvCxnSpPr/>
          <p:nvPr/>
        </p:nvCxnSpPr>
        <p:spPr>
          <a:xfrm>
            <a:off x="2247900" y="3430586"/>
            <a:ext cx="1371600" cy="787401"/>
          </a:xfrm>
          <a:prstGeom prst="bentConnector3">
            <a:avLst/>
          </a:prstGeom>
          <a:ln w="635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Elbow Connector 14">
            <a:extLst>
              <a:ext uri="{FF2B5EF4-FFF2-40B4-BE49-F238E27FC236}">
                <a16:creationId xmlns:a16="http://schemas.microsoft.com/office/drawing/2014/main" id="{E8EAC2DC-040F-C842-B562-029702CF7693}"/>
              </a:ext>
            </a:extLst>
          </p:cNvPr>
          <p:cNvCxnSpPr>
            <a:stCxn id="7" idx="3"/>
          </p:cNvCxnSpPr>
          <p:nvPr/>
        </p:nvCxnSpPr>
        <p:spPr>
          <a:xfrm flipV="1">
            <a:off x="2371337" y="4217987"/>
            <a:ext cx="562363" cy="952500"/>
          </a:xfrm>
          <a:prstGeom prst="bentConnector2">
            <a:avLst/>
          </a:prstGeom>
          <a:ln w="635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0A41030F-09E0-014B-90ED-731C2D293C5E}"/>
              </a:ext>
            </a:extLst>
          </p:cNvPr>
          <p:cNvSpPr/>
          <p:nvPr/>
        </p:nvSpPr>
        <p:spPr>
          <a:xfrm>
            <a:off x="4449956" y="3365304"/>
            <a:ext cx="2166743" cy="763978"/>
          </a:xfrm>
          <a:prstGeom prst="rect">
            <a:avLst/>
          </a:prstGeom>
          <a:noFill/>
          <a:ln w="635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DE1832E-3BD8-5A47-B495-32F51E38BB69}"/>
              </a:ext>
            </a:extLst>
          </p:cNvPr>
          <p:cNvSpPr/>
          <p:nvPr/>
        </p:nvSpPr>
        <p:spPr>
          <a:xfrm>
            <a:off x="4449957" y="4217987"/>
            <a:ext cx="2166742" cy="800295"/>
          </a:xfrm>
          <a:prstGeom prst="rect">
            <a:avLst/>
          </a:prstGeom>
          <a:noFill/>
          <a:ln w="635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FD04623-B67D-174B-A8E9-4433282FDA6D}"/>
              </a:ext>
            </a:extLst>
          </p:cNvPr>
          <p:cNvSpPr/>
          <p:nvPr/>
        </p:nvSpPr>
        <p:spPr>
          <a:xfrm>
            <a:off x="6062856" y="3559076"/>
            <a:ext cx="1925443" cy="1266924"/>
          </a:xfrm>
          <a:prstGeom prst="rect">
            <a:avLst/>
          </a:prstGeom>
          <a:noFill/>
          <a:ln w="635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DEFECB2-4485-EC45-9190-926B0375FE11}"/>
              </a:ext>
            </a:extLst>
          </p:cNvPr>
          <p:cNvSpPr txBox="1"/>
          <p:nvPr/>
        </p:nvSpPr>
        <p:spPr>
          <a:xfrm>
            <a:off x="4813279" y="2942232"/>
            <a:ext cx="1427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Grounding: 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16174E0-C44D-914C-B643-08E07AFEBE31}"/>
              </a:ext>
            </a:extLst>
          </p:cNvPr>
          <p:cNvSpPr txBox="1"/>
          <p:nvPr/>
        </p:nvSpPr>
        <p:spPr>
          <a:xfrm>
            <a:off x="4813279" y="5112625"/>
            <a:ext cx="1427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Grounding: 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5C10D10-2535-E04C-95D1-6CBFC571D8B4}"/>
              </a:ext>
            </a:extLst>
          </p:cNvPr>
          <p:cNvSpPr txBox="1"/>
          <p:nvPr/>
        </p:nvSpPr>
        <p:spPr>
          <a:xfrm>
            <a:off x="6710556" y="4833616"/>
            <a:ext cx="1427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Grounding: 2</a:t>
            </a:r>
          </a:p>
        </p:txBody>
      </p:sp>
    </p:spTree>
    <p:extLst>
      <p:ext uri="{BB962C8B-B14F-4D97-AF65-F5344CB8AC3E}">
        <p14:creationId xmlns:p14="http://schemas.microsoft.com/office/powerpoint/2010/main" val="1912846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19" grpId="0"/>
      <p:bldP spid="20" grpId="0"/>
      <p:bldP spid="2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26360D-3C92-A14C-9F16-3391EC9EE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Formulation Inference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77B262-9573-9A4C-906A-D9DF053A7E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266" r="179"/>
          <a:stretch/>
        </p:blipFill>
        <p:spPr>
          <a:xfrm>
            <a:off x="895156" y="4521200"/>
            <a:ext cx="3435544" cy="9779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D94B4B9-3B96-AF44-9779-FB6739806F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559" b="53797"/>
          <a:stretch/>
        </p:blipFill>
        <p:spPr>
          <a:xfrm>
            <a:off x="882456" y="2061409"/>
            <a:ext cx="3460944" cy="9271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06A9B2A-9607-C143-8DFA-021973CBAA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280" b="-2857"/>
          <a:stretch/>
        </p:blipFill>
        <p:spPr>
          <a:xfrm>
            <a:off x="4902200" y="2813050"/>
            <a:ext cx="3460556" cy="18288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760CA79-7D63-B54E-A0D5-DFC73A2D157E}"/>
              </a:ext>
            </a:extLst>
          </p:cNvPr>
          <p:cNvSpPr txBox="1"/>
          <p:nvPr/>
        </p:nvSpPr>
        <p:spPr>
          <a:xfrm>
            <a:off x="1899239" y="1580436"/>
            <a:ext cx="1427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Grounding: 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CF0EC3F-4C73-CA4F-B96E-7C05EF51AE66}"/>
              </a:ext>
            </a:extLst>
          </p:cNvPr>
          <p:cNvSpPr txBox="1"/>
          <p:nvPr/>
        </p:nvSpPr>
        <p:spPr>
          <a:xfrm>
            <a:off x="1899239" y="5499100"/>
            <a:ext cx="1427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Grounding: 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5F0C843-107F-DF4E-AD93-029390D03554}"/>
              </a:ext>
            </a:extLst>
          </p:cNvPr>
          <p:cNvSpPr txBox="1"/>
          <p:nvPr/>
        </p:nvSpPr>
        <p:spPr>
          <a:xfrm>
            <a:off x="5918789" y="4521200"/>
            <a:ext cx="1427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Grounding: 2</a:t>
            </a:r>
          </a:p>
        </p:txBody>
      </p:sp>
    </p:spTree>
    <p:extLst>
      <p:ext uri="{BB962C8B-B14F-4D97-AF65-F5344CB8AC3E}">
        <p14:creationId xmlns:p14="http://schemas.microsoft.com/office/powerpoint/2010/main" val="29568858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26360D-3C92-A14C-9F16-3391EC9EE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Formulation Inference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94B4B9-3B96-AF44-9779-FB6739806F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559" b="53797"/>
          <a:stretch/>
        </p:blipFill>
        <p:spPr>
          <a:xfrm>
            <a:off x="882456" y="2061409"/>
            <a:ext cx="3460944" cy="9271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760CA79-7D63-B54E-A0D5-DFC73A2D157E}"/>
              </a:ext>
            </a:extLst>
          </p:cNvPr>
          <p:cNvSpPr txBox="1"/>
          <p:nvPr/>
        </p:nvSpPr>
        <p:spPr>
          <a:xfrm>
            <a:off x="1899239" y="1580436"/>
            <a:ext cx="1427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Grounding: 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4500C2-BEE5-BE4E-85C4-3ED3337848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700" y="4210050"/>
            <a:ext cx="3441700" cy="8255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A801E99-CB15-BC4E-AC2A-6D7C8B0C2EF7}"/>
              </a:ext>
            </a:extLst>
          </p:cNvPr>
          <p:cNvSpPr txBox="1"/>
          <p:nvPr/>
        </p:nvSpPr>
        <p:spPr>
          <a:xfrm>
            <a:off x="5048839" y="4438134"/>
            <a:ext cx="1427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Grounding: 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FAFDED-9C95-2343-A881-75E2C63A583A}"/>
              </a:ext>
            </a:extLst>
          </p:cNvPr>
          <p:cNvSpPr txBox="1"/>
          <p:nvPr/>
        </p:nvSpPr>
        <p:spPr>
          <a:xfrm>
            <a:off x="314672" y="3837970"/>
            <a:ext cx="60785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/>
              <a:t>{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4039CEF-5CB2-EA48-B71A-FE6126390F53}"/>
              </a:ext>
            </a:extLst>
          </p:cNvPr>
          <p:cNvSpPr txBox="1"/>
          <p:nvPr/>
        </p:nvSpPr>
        <p:spPr>
          <a:xfrm>
            <a:off x="6476217" y="3837970"/>
            <a:ext cx="60785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/>
              <a:t>}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17AE04E-C2D0-2748-A4D9-1EA113259039}"/>
              </a:ext>
            </a:extLst>
          </p:cNvPr>
          <p:cNvSpPr txBox="1"/>
          <p:nvPr/>
        </p:nvSpPr>
        <p:spPr>
          <a:xfrm>
            <a:off x="4578156" y="3837970"/>
            <a:ext cx="50206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/>
              <a:t>,</a:t>
            </a:r>
          </a:p>
        </p:txBody>
      </p:sp>
    </p:spTree>
    <p:extLst>
      <p:ext uri="{BB962C8B-B14F-4D97-AF65-F5344CB8AC3E}">
        <p14:creationId xmlns:p14="http://schemas.microsoft.com/office/powerpoint/2010/main" val="34011778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EB314-04AC-3241-994E-4EBFF82DCC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Formulation Inference: Ontology 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B41239-7F03-864D-B633-BDA63944EE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Using the “signature” and grounding, we search a decorated ontology.</a:t>
            </a:r>
          </a:p>
          <a:p>
            <a:pPr marL="973138" lvl="1" indent="-342900">
              <a:buFont typeface="Arial" panose="020B0604020202020204" pitchFamily="34" charset="0"/>
              <a:buChar char="•"/>
            </a:pPr>
            <a:r>
              <a:rPr lang="en-US" dirty="0"/>
              <a:t>The ontology is decorated with sets of:</a:t>
            </a:r>
          </a:p>
          <a:p>
            <a:pPr marL="1427163" lvl="2" indent="-342900">
              <a:buFont typeface="Arial" panose="020B0604020202020204" pitchFamily="34" charset="0"/>
              <a:buChar char="•"/>
            </a:pPr>
            <a:r>
              <a:rPr lang="en-US" dirty="0"/>
              <a:t>{Signature, grounding, type, representation}</a:t>
            </a:r>
          </a:p>
          <a:p>
            <a:pPr marL="1427163" lvl="2" indent="-342900">
              <a:buFont typeface="Arial" panose="020B0604020202020204" pitchFamily="34" charset="0"/>
              <a:buChar char="•"/>
            </a:pPr>
            <a:r>
              <a:rPr lang="en-US" dirty="0"/>
              <a:t>Where signature, type, and representation can be null.</a:t>
            </a:r>
          </a:p>
          <a:p>
            <a:pPr marL="973138" lvl="1" indent="-342900">
              <a:buFont typeface="Arial" panose="020B0604020202020204" pitchFamily="34" charset="0"/>
              <a:buChar char="•"/>
            </a:pPr>
            <a:r>
              <a:rPr lang="en-US" dirty="0"/>
              <a:t>Find the elements in the ontology decorated with matching groundings.</a:t>
            </a:r>
          </a:p>
          <a:p>
            <a:pPr marL="1427163" lvl="2" indent="-342900">
              <a:buFont typeface="Arial" panose="020B0604020202020204" pitchFamily="34" charset="0"/>
              <a:buChar char="•"/>
            </a:pPr>
            <a:r>
              <a:rPr lang="en-US" dirty="0"/>
              <a:t>Right now we use substring match to find these elements.</a:t>
            </a:r>
          </a:p>
          <a:p>
            <a:pPr marL="973138" lvl="1" indent="-342900">
              <a:buFont typeface="Arial" panose="020B0604020202020204" pitchFamily="34" charset="0"/>
              <a:buChar char="•"/>
            </a:pPr>
            <a:r>
              <a:rPr lang="en-US" dirty="0"/>
              <a:t>Search until we find an element of the ontology with a “complete” decoration , or until we exhaust our search.</a:t>
            </a:r>
          </a:p>
        </p:txBody>
      </p:sp>
    </p:spTree>
    <p:extLst>
      <p:ext uri="{BB962C8B-B14F-4D97-AF65-F5344CB8AC3E}">
        <p14:creationId xmlns:p14="http://schemas.microsoft.com/office/powerpoint/2010/main" val="36817727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9E8B8-8FFE-4C4A-B600-D4EB263C4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Formulation Inference: Ontology Search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C18FB23-1A5A-8E48-AC4D-473233DBA7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6725" y="3495264"/>
            <a:ext cx="8223250" cy="826323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972FCCA-8460-4F45-B1F6-E075BE6DFC2A}"/>
              </a:ext>
            </a:extLst>
          </p:cNvPr>
          <p:cNvSpPr txBox="1"/>
          <p:nvPr/>
        </p:nvSpPr>
        <p:spPr>
          <a:xfrm>
            <a:off x="2622364" y="2425700"/>
            <a:ext cx="3911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H1N1v Grounding in SNOMED Ontology</a:t>
            </a:r>
          </a:p>
        </p:txBody>
      </p:sp>
    </p:spTree>
    <p:extLst>
      <p:ext uri="{BB962C8B-B14F-4D97-AF65-F5344CB8AC3E}">
        <p14:creationId xmlns:p14="http://schemas.microsoft.com/office/powerpoint/2010/main" val="10499606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9E8B8-8FFE-4C4A-B600-D4EB263C4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Formulation Inference: Ontology Search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C18FB23-1A5A-8E48-AC4D-473233DBA7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9767" y="2860264"/>
            <a:ext cx="7916777" cy="1711736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657B646-EFC7-5042-A0D7-F9EBB4378E78}"/>
              </a:ext>
            </a:extLst>
          </p:cNvPr>
          <p:cNvSpPr txBox="1"/>
          <p:nvPr/>
        </p:nvSpPr>
        <p:spPr>
          <a:xfrm>
            <a:off x="2622363" y="2311400"/>
            <a:ext cx="3911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H3N2v Grounding in SNOMED Ontology</a:t>
            </a:r>
          </a:p>
        </p:txBody>
      </p:sp>
    </p:spTree>
    <p:extLst>
      <p:ext uri="{BB962C8B-B14F-4D97-AF65-F5344CB8AC3E}">
        <p14:creationId xmlns:p14="http://schemas.microsoft.com/office/powerpoint/2010/main" val="8521844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9E8B8-8FFE-4C4A-B600-D4EB263C4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Formulation Inference: Ontology Search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9A29731-4295-614F-9F66-45A1142A86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800" y="2305839"/>
            <a:ext cx="8039100" cy="409451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81FAD89-D9F8-B943-B04E-E5A275F907A0}"/>
              </a:ext>
            </a:extLst>
          </p:cNvPr>
          <p:cNvSpPr txBox="1"/>
          <p:nvPr/>
        </p:nvSpPr>
        <p:spPr>
          <a:xfrm>
            <a:off x="2674461" y="1789217"/>
            <a:ext cx="38073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H1N1 Grounding in SNOMED Ontology</a:t>
            </a:r>
          </a:p>
        </p:txBody>
      </p:sp>
    </p:spTree>
    <p:extLst>
      <p:ext uri="{BB962C8B-B14F-4D97-AF65-F5344CB8AC3E}">
        <p14:creationId xmlns:p14="http://schemas.microsoft.com/office/powerpoint/2010/main" val="42074175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4CF6C02-ADEE-5E4B-81BE-23B69D022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Burden of Working with the </a:t>
            </a:r>
            <a:br>
              <a:rPr lang="en-US" dirty="0"/>
            </a:br>
            <a:r>
              <a:rPr lang="en-US" dirty="0"/>
              <a:t>Structural Knowledge Layer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E6BAE34-181B-8241-966E-9BFB2CF5DD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6337" y="1828800"/>
            <a:ext cx="8223638" cy="4294187"/>
          </a:xfrm>
        </p:spPr>
        <p:txBody>
          <a:bodyPr/>
          <a:lstStyle/>
          <a:p>
            <a:r>
              <a:rPr lang="en-US" dirty="0"/>
              <a:t>The goal of the Abstract Knowledge Layer is removing the burden of working with formal mathematical models from the domain expert.</a:t>
            </a:r>
          </a:p>
          <a:p>
            <a:endParaRPr lang="en-US" dirty="0"/>
          </a:p>
          <a:p>
            <a:r>
              <a:rPr lang="en-US" dirty="0"/>
              <a:t>Right now domain experts have to be trained as: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Mathematicians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Statisticians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Software engineers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And their own domain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This is an unacceptable burden, and creates unrealistic expectations.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Leads to bad implementations and/or serious errors.</a:t>
            </a:r>
          </a:p>
        </p:txBody>
      </p:sp>
    </p:spTree>
    <p:extLst>
      <p:ext uri="{BB962C8B-B14F-4D97-AF65-F5344CB8AC3E}">
        <p14:creationId xmlns:p14="http://schemas.microsoft.com/office/powerpoint/2010/main" val="20954774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CAEBD0-6751-2B49-ACBA-819FFAF3C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Formulation Inference: Ontology Binding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76061-B313-C042-8780-9CE49EBCFF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/>
              <a:t>Attempt to bind </a:t>
            </a:r>
            <a:r>
              <a:rPr lang="en-US" dirty="0">
                <a:solidFill>
                  <a:schemeClr val="accent1"/>
                </a:solidFill>
              </a:rPr>
              <a:t>Structured Knowledge </a:t>
            </a:r>
            <a:r>
              <a:rPr lang="en-US" b="0" dirty="0"/>
              <a:t>representations to new palette elements, forming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Abstract Knowledge </a:t>
            </a:r>
            <a:r>
              <a:rPr lang="en-US" b="0" dirty="0"/>
              <a:t>representations.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03E5FB-19DA-7E43-84A0-93918124F0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559" b="53797"/>
          <a:stretch/>
        </p:blipFill>
        <p:spPr>
          <a:xfrm>
            <a:off x="920556" y="3014810"/>
            <a:ext cx="3460944" cy="9271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CC9EC14-3641-F047-BF53-D2964A81EC4C}"/>
              </a:ext>
            </a:extLst>
          </p:cNvPr>
          <p:cNvSpPr txBox="1"/>
          <p:nvPr/>
        </p:nvSpPr>
        <p:spPr>
          <a:xfrm>
            <a:off x="1937339" y="2533837"/>
            <a:ext cx="716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H1N1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D2DAAEA-1AFB-2848-963D-262EDD4510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800" y="5163451"/>
            <a:ext cx="3441700" cy="8255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B5C6262-3C8F-0946-8E43-920B15D85C09}"/>
              </a:ext>
            </a:extLst>
          </p:cNvPr>
          <p:cNvSpPr txBox="1"/>
          <p:nvPr/>
        </p:nvSpPr>
        <p:spPr>
          <a:xfrm>
            <a:off x="5457885" y="5391535"/>
            <a:ext cx="716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H1N1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B06FBBE-45A5-F240-8CDC-83FBC86693F4}"/>
              </a:ext>
            </a:extLst>
          </p:cNvPr>
          <p:cNvSpPr txBox="1"/>
          <p:nvPr/>
        </p:nvSpPr>
        <p:spPr>
          <a:xfrm>
            <a:off x="352772" y="4791371"/>
            <a:ext cx="60785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/>
              <a:t>{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D8C0DCA-15D0-CE4B-A28A-41CB805FAD19}"/>
              </a:ext>
            </a:extLst>
          </p:cNvPr>
          <p:cNvSpPr txBox="1"/>
          <p:nvPr/>
        </p:nvSpPr>
        <p:spPr>
          <a:xfrm>
            <a:off x="6514317" y="4791371"/>
            <a:ext cx="60785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/>
              <a:t>}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0837A87-6168-1C44-93DA-BCFBDDC0984E}"/>
              </a:ext>
            </a:extLst>
          </p:cNvPr>
          <p:cNvSpPr txBox="1"/>
          <p:nvPr/>
        </p:nvSpPr>
        <p:spPr>
          <a:xfrm>
            <a:off x="4616256" y="4791371"/>
            <a:ext cx="50206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/>
              <a:t>,</a:t>
            </a:r>
          </a:p>
        </p:txBody>
      </p:sp>
    </p:spTree>
    <p:extLst>
      <p:ext uri="{BB962C8B-B14F-4D97-AF65-F5344CB8AC3E}">
        <p14:creationId xmlns:p14="http://schemas.microsoft.com/office/powerpoint/2010/main" val="8979274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CAEBD0-6751-2B49-ACBA-819FFAF3C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Formulation Inference: Ontology Binding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76061-B313-C042-8780-9CE49EBCFF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/>
              <a:t>Attempt to bind </a:t>
            </a:r>
            <a:r>
              <a:rPr lang="en-US" dirty="0">
                <a:solidFill>
                  <a:schemeClr val="accent1"/>
                </a:solidFill>
              </a:rPr>
              <a:t>Structured Knowledge </a:t>
            </a:r>
            <a:r>
              <a:rPr lang="en-US" b="0" dirty="0"/>
              <a:t>representations to new palette elements, forming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Abstract Knowledge </a:t>
            </a:r>
            <a:r>
              <a:rPr lang="en-US" b="0" dirty="0"/>
              <a:t>representations.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65B303E-2A0F-EE42-AD9D-A00A193A1B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337" y="4302441"/>
            <a:ext cx="3257550" cy="1820546"/>
          </a:xfrm>
          <a:prstGeom prst="rect">
            <a:avLst/>
          </a:prstGeom>
        </p:spPr>
      </p:pic>
      <p:pic>
        <p:nvPicPr>
          <p:cNvPr id="13" name="Content Placeholder 4">
            <a:extLst>
              <a:ext uri="{FF2B5EF4-FFF2-40B4-BE49-F238E27FC236}">
                <a16:creationId xmlns:a16="http://schemas.microsoft.com/office/drawing/2014/main" id="{4838BC6E-6F5B-5F47-B377-50A9A26EA4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198" y="2590705"/>
            <a:ext cx="7916777" cy="1711736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C7ED72E-48BE-0D4A-B45C-005BCC033243}"/>
              </a:ext>
            </a:extLst>
          </p:cNvPr>
          <p:cNvCxnSpPr>
            <a:cxnSpLocks/>
          </p:cNvCxnSpPr>
          <p:nvPr/>
        </p:nvCxnSpPr>
        <p:spPr>
          <a:xfrm flipV="1">
            <a:off x="876300" y="3200401"/>
            <a:ext cx="0" cy="54609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A7B8EB1-6DB2-4D48-B06D-745929AE4FF7}"/>
              </a:ext>
            </a:extLst>
          </p:cNvPr>
          <p:cNvCxnSpPr>
            <a:cxnSpLocks/>
          </p:cNvCxnSpPr>
          <p:nvPr/>
        </p:nvCxnSpPr>
        <p:spPr>
          <a:xfrm flipV="1">
            <a:off x="3723887" y="4165600"/>
            <a:ext cx="0" cy="5207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3328E6A-E479-D142-92A6-A934A9FE11DF}"/>
              </a:ext>
            </a:extLst>
          </p:cNvPr>
          <p:cNvSpPr txBox="1"/>
          <p:nvPr/>
        </p:nvSpPr>
        <p:spPr>
          <a:xfrm>
            <a:off x="2983942" y="4805322"/>
            <a:ext cx="1479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H1N1 Vaccine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50C45EF-5B21-FE4B-80AE-19C1FD53EC1C}"/>
              </a:ext>
            </a:extLst>
          </p:cNvPr>
          <p:cNvSpPr txBox="1"/>
          <p:nvPr/>
        </p:nvSpPr>
        <p:spPr>
          <a:xfrm>
            <a:off x="-8205" y="3814087"/>
            <a:ext cx="1769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H1N1 (organism)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6F46A79-1AE8-5943-A540-85A65E611307}"/>
              </a:ext>
            </a:extLst>
          </p:cNvPr>
          <p:cNvCxnSpPr>
            <a:cxnSpLocks/>
          </p:cNvCxnSpPr>
          <p:nvPr/>
        </p:nvCxnSpPr>
        <p:spPr>
          <a:xfrm>
            <a:off x="4013200" y="2773553"/>
            <a:ext cx="1485900" cy="16014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BDCA7352-8D1D-8B40-9550-C93E9794A73E}"/>
              </a:ext>
            </a:extLst>
          </p:cNvPr>
          <p:cNvSpPr txBox="1"/>
          <p:nvPr/>
        </p:nvSpPr>
        <p:spPr>
          <a:xfrm>
            <a:off x="1152189" y="2404221"/>
            <a:ext cx="5771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Completely decorated ontology element, ”virus (organism)”</a:t>
            </a:r>
          </a:p>
        </p:txBody>
      </p:sp>
    </p:spTree>
    <p:extLst>
      <p:ext uri="{BB962C8B-B14F-4D97-AF65-F5344CB8AC3E}">
        <p14:creationId xmlns:p14="http://schemas.microsoft.com/office/powerpoint/2010/main" val="1531398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F31FC-576A-2849-B8A3-3E5D0042A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Formulation Inference: Ontology Binding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3B33BB-E815-1D4A-AC3A-EBC45FFF1C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559" b="53797"/>
          <a:stretch/>
        </p:blipFill>
        <p:spPr>
          <a:xfrm>
            <a:off x="920556" y="3014810"/>
            <a:ext cx="3460944" cy="9271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254548D-7D2E-5D40-BB72-5C9A35646579}"/>
              </a:ext>
            </a:extLst>
          </p:cNvPr>
          <p:cNvSpPr txBox="1"/>
          <p:nvPr/>
        </p:nvSpPr>
        <p:spPr>
          <a:xfrm>
            <a:off x="1937339" y="2533837"/>
            <a:ext cx="716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H1N1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550C41-AC17-534C-BCA4-CA89970AAB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800" y="5163451"/>
            <a:ext cx="3441700" cy="8255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8DA679C-DB4C-474B-8413-853B9046BC30}"/>
              </a:ext>
            </a:extLst>
          </p:cNvPr>
          <p:cNvSpPr txBox="1"/>
          <p:nvPr/>
        </p:nvSpPr>
        <p:spPr>
          <a:xfrm>
            <a:off x="4980228" y="5391535"/>
            <a:ext cx="1750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Virus (organism)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184AEC-503A-F545-8B69-A5CFE9583D77}"/>
              </a:ext>
            </a:extLst>
          </p:cNvPr>
          <p:cNvSpPr txBox="1"/>
          <p:nvPr/>
        </p:nvSpPr>
        <p:spPr>
          <a:xfrm>
            <a:off x="352772" y="4791371"/>
            <a:ext cx="60785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/>
              <a:t>{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D6A5E2-0977-6944-B121-74F102AB65D0}"/>
              </a:ext>
            </a:extLst>
          </p:cNvPr>
          <p:cNvSpPr txBox="1"/>
          <p:nvPr/>
        </p:nvSpPr>
        <p:spPr>
          <a:xfrm>
            <a:off x="8386045" y="4791371"/>
            <a:ext cx="60785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/>
              <a:t>}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FC9D8A6-3282-DE47-B3CD-A07ED2909CEF}"/>
              </a:ext>
            </a:extLst>
          </p:cNvPr>
          <p:cNvSpPr txBox="1"/>
          <p:nvPr/>
        </p:nvSpPr>
        <p:spPr>
          <a:xfrm>
            <a:off x="4616256" y="4791371"/>
            <a:ext cx="50206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/>
              <a:t>,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CE39E9B-28EA-9E4F-BA4F-19ABD791E3BA}"/>
              </a:ext>
            </a:extLst>
          </p:cNvPr>
          <p:cNvSpPr txBox="1"/>
          <p:nvPr/>
        </p:nvSpPr>
        <p:spPr>
          <a:xfrm>
            <a:off x="6592683" y="4791371"/>
            <a:ext cx="50206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/>
              <a:t>,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1A8372-D172-D046-88D4-34E84322063B}"/>
              </a:ext>
            </a:extLst>
          </p:cNvPr>
          <p:cNvSpPr txBox="1"/>
          <p:nvPr/>
        </p:nvSpPr>
        <p:spPr>
          <a:xfrm>
            <a:off x="7061592" y="5391535"/>
            <a:ext cx="62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C32E"/>
                </a:solidFill>
              </a:rPr>
              <a:t>Verb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4AEEC2B-A94D-0B42-A049-2EFF98FA53F3}"/>
              </a:ext>
            </a:extLst>
          </p:cNvPr>
          <p:cNvSpPr txBox="1"/>
          <p:nvPr/>
        </p:nvSpPr>
        <p:spPr>
          <a:xfrm>
            <a:off x="7487174" y="4735122"/>
            <a:ext cx="50206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/>
              <a:t>,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850B09D-318C-F04F-BE1C-55112C40ED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0472" y="5095286"/>
            <a:ext cx="849331" cy="849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3219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8DA5EB-66E4-5C44-878A-2B1FA7263F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Formulation Inference: Ontology Binding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805066-ECD9-E24B-A66F-5D770AC0DF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337" y="2509479"/>
            <a:ext cx="2222500" cy="5330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C25F73B-7B3C-6842-947D-8F94B15C28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6906" y="2509479"/>
            <a:ext cx="2222500" cy="5330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E26C4EE-8A7D-C34E-8DC4-2AE6B816D0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559" b="53797"/>
          <a:stretch/>
        </p:blipFill>
        <p:spPr>
          <a:xfrm>
            <a:off x="6467475" y="2509479"/>
            <a:ext cx="2222500" cy="595352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C08D885-7B7A-E44C-8159-0C937D14D6DE}"/>
              </a:ext>
            </a:extLst>
          </p:cNvPr>
          <p:cNvCxnSpPr>
            <a:cxnSpLocks/>
          </p:cNvCxnSpPr>
          <p:nvPr/>
        </p:nvCxnSpPr>
        <p:spPr>
          <a:xfrm>
            <a:off x="3124200" y="2082800"/>
            <a:ext cx="0" cy="14351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A3C9256-C91E-AF4B-A07C-F20A0FDE2288}"/>
              </a:ext>
            </a:extLst>
          </p:cNvPr>
          <p:cNvCxnSpPr>
            <a:cxnSpLocks/>
          </p:cNvCxnSpPr>
          <p:nvPr/>
        </p:nvCxnSpPr>
        <p:spPr>
          <a:xfrm>
            <a:off x="6108700" y="2082800"/>
            <a:ext cx="0" cy="14351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6B05517-2BF0-E449-91D3-F8F113B9B0BA}"/>
              </a:ext>
            </a:extLst>
          </p:cNvPr>
          <p:cNvSpPr txBox="1"/>
          <p:nvPr/>
        </p:nvSpPr>
        <p:spPr>
          <a:xfrm>
            <a:off x="1400295" y="1455818"/>
            <a:ext cx="35458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/>
              <a:t>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BC2ECDC-AA16-0E49-957D-DC38DD61033E}"/>
              </a:ext>
            </a:extLst>
          </p:cNvPr>
          <p:cNvSpPr txBox="1"/>
          <p:nvPr/>
        </p:nvSpPr>
        <p:spPr>
          <a:xfrm>
            <a:off x="4400864" y="1455818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/>
              <a:t>k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45481AD-AFF2-EF46-885B-51ACCDBB0CD9}"/>
              </a:ext>
            </a:extLst>
          </p:cNvPr>
          <p:cNvSpPr txBox="1"/>
          <p:nvPr/>
        </p:nvSpPr>
        <p:spPr>
          <a:xfrm>
            <a:off x="7320481" y="1455818"/>
            <a:ext cx="43152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/>
              <a:t>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81A2BEE-1ED7-204F-B057-0EAB7DA724FC}"/>
              </a:ext>
            </a:extLst>
          </p:cNvPr>
          <p:cNvSpPr txBox="1"/>
          <p:nvPr/>
        </p:nvSpPr>
        <p:spPr>
          <a:xfrm>
            <a:off x="0" y="4386895"/>
            <a:ext cx="3669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Signature found at “</a:t>
            </a:r>
            <a:r>
              <a:rPr lang="en-US" dirty="0">
                <a:solidFill>
                  <a:schemeClr val="accent6"/>
                </a:solidFill>
              </a:rPr>
              <a:t>virus (organism)</a:t>
            </a:r>
            <a:r>
              <a:rPr lang="en-US" dirty="0"/>
              <a:t>”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C54DED2-B4CA-DE43-AFF4-F66304097331}"/>
              </a:ext>
            </a:extLst>
          </p:cNvPr>
          <p:cNvCxnSpPr>
            <a:stCxn id="13" idx="0"/>
          </p:cNvCxnSpPr>
          <p:nvPr/>
        </p:nvCxnSpPr>
        <p:spPr>
          <a:xfrm flipH="1" flipV="1">
            <a:off x="1577587" y="3172882"/>
            <a:ext cx="257050" cy="121401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D1F63B0-3DD8-C04B-9BD3-83FE59E02213}"/>
              </a:ext>
            </a:extLst>
          </p:cNvPr>
          <p:cNvSpPr txBox="1"/>
          <p:nvPr/>
        </p:nvSpPr>
        <p:spPr>
          <a:xfrm>
            <a:off x="4400864" y="4386895"/>
            <a:ext cx="4528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Structured Knowledge extracted from artifacts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29D52BA-1E5D-CB48-BB90-4EB6BC40440D}"/>
              </a:ext>
            </a:extLst>
          </p:cNvPr>
          <p:cNvCxnSpPr>
            <a:stCxn id="18" idx="0"/>
          </p:cNvCxnSpPr>
          <p:nvPr/>
        </p:nvCxnSpPr>
        <p:spPr>
          <a:xfrm flipV="1">
            <a:off x="6665074" y="3172882"/>
            <a:ext cx="871171" cy="121401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1" name="Content Placeholder 5">
            <a:extLst>
              <a:ext uri="{FF2B5EF4-FFF2-40B4-BE49-F238E27FC236}">
                <a16:creationId xmlns:a16="http://schemas.microsoft.com/office/drawing/2014/main" id="{E4FEB725-5B02-9E4A-BBF4-99F83A4120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4055" y="5246725"/>
            <a:ext cx="1848202" cy="1255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2527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27914E-6584-6849-8A1A-D6549C34E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Formulation Inference: Palette Extension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142116-E0B1-2441-8CF6-B3F767F508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can extending existing formulation palettes with new, inferred, palette elements.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1A4B53-B9FD-5C44-97B2-5696C7D044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1113" y="2322412"/>
            <a:ext cx="966664" cy="9666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A5850B8-8CBC-B34B-9BC8-148D61FE4B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7777" y="2373967"/>
            <a:ext cx="791232" cy="7912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54D232D-4180-EC46-80F4-4D51EFBF2E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0196" y="2283452"/>
            <a:ext cx="939812" cy="9398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24A746E-76FC-C24B-A41D-E1C70D2B861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-559" b="53797"/>
          <a:stretch/>
        </p:blipFill>
        <p:spPr>
          <a:xfrm>
            <a:off x="508877" y="3746025"/>
            <a:ext cx="3460944" cy="927100"/>
          </a:xfrm>
          <a:prstGeom prst="rect">
            <a:avLst/>
          </a:prstGeom>
        </p:spPr>
      </p:pic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C4EDB9B1-5ACB-344E-A47F-7C3FAB10FE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6337" y="4831823"/>
            <a:ext cx="6361028" cy="137535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1D1E822-A5CD-0D46-A659-712DA919D4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97873" y="4286459"/>
            <a:ext cx="773331" cy="773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050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0.00394 C 0.05677 -0.01435 0.11354 -0.03264 0.14305 -0.0794 C 0.17239 -0.12639 0.17639 -0.27755 0.17639 -0.27755 L 0.17639 -0.27755 L 0.17916 -0.27569 " pathEditMode="relative" ptsTypes="AAAAA">
                                      <p:cBhvr>
                                        <p:cTn id="21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27914E-6584-6849-8A1A-D6549C34E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Formulation Inference: Palette Extension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142116-E0B1-2441-8CF6-B3F767F508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can extending existing formulation palettes with new, inferred, palette elements.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1A4B53-B9FD-5C44-97B2-5696C7D044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1113" y="2322412"/>
            <a:ext cx="966664" cy="9666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A5850B8-8CBC-B34B-9BC8-148D61FE4B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7777" y="2373967"/>
            <a:ext cx="791232" cy="7912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54D232D-4180-EC46-80F4-4D51EFBF2E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0196" y="2283452"/>
            <a:ext cx="939812" cy="93981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7AEA981-7C5A-E34E-BCE3-8070675BE1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4536" y="2344917"/>
            <a:ext cx="849331" cy="84933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4F22569-A3B9-6D40-8A41-7BA5A156314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51266" r="179"/>
          <a:stretch/>
        </p:blipFill>
        <p:spPr>
          <a:xfrm>
            <a:off x="466337" y="3755123"/>
            <a:ext cx="3435544" cy="977900"/>
          </a:xfrm>
          <a:prstGeom prst="rect">
            <a:avLst/>
          </a:prstGeom>
        </p:spPr>
      </p:pic>
      <p:pic>
        <p:nvPicPr>
          <p:cNvPr id="13" name="Content Placeholder 4">
            <a:extLst>
              <a:ext uri="{FF2B5EF4-FFF2-40B4-BE49-F238E27FC236}">
                <a16:creationId xmlns:a16="http://schemas.microsoft.com/office/drawing/2014/main" id="{5CA2E5A5-D449-B549-BD72-F86C6F0A1F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4863" y="5156192"/>
            <a:ext cx="6510477" cy="65421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1D1E822-A5CD-0D46-A659-712DA919D435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901881" y="4652746"/>
            <a:ext cx="773331" cy="773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857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-2.22222E-6 C 0.09115 -0.02245 0.18247 -0.04421 0.22986 -0.1 C 0.27709 -0.15625 0.28351 -0.33657 0.28351 -0.33634 L 0.28351 -0.33657 L 0.28802 -0.33472 " pathEditMode="relative" rAng="0" ptsTypes="AAAAA">
                                      <p:cBhvr>
                                        <p:cTn id="21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392" y="-1682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7EA98-72BE-6F40-93A8-ADD4D095B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Formulation Inference: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DA86F1-A7ED-EA42-AEFA-3E5428BB68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Formulation Inference is an attempt to automatically connect an open graph in </a:t>
            </a:r>
            <a:r>
              <a:rPr lang="en-US" dirty="0">
                <a:solidFill>
                  <a:schemeClr val="accent1"/>
                </a:solidFill>
              </a:rPr>
              <a:t>Structured Knowledge</a:t>
            </a:r>
            <a:r>
              <a:rPr lang="en-US" b="0" dirty="0">
                <a:solidFill>
                  <a:schemeClr val="accent1"/>
                </a:solidFill>
              </a:rPr>
              <a:t> </a:t>
            </a:r>
            <a:r>
              <a:rPr lang="en-US" b="0" dirty="0"/>
              <a:t>to the an element in </a:t>
            </a:r>
            <a:br>
              <a:rPr lang="en-US" b="0" dirty="0"/>
            </a:b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Abstract Knowledge</a:t>
            </a:r>
            <a:r>
              <a:rPr lang="en-US" b="0" dirty="0"/>
              <a:t>, often an element which does not already exist and must be inferred.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When Formulation Inference fails…</a:t>
            </a:r>
          </a:p>
          <a:p>
            <a:pPr marL="973138" lvl="1" indent="-342900">
              <a:buFont typeface="Arial" panose="020B0604020202020204" pitchFamily="34" charset="0"/>
              <a:buChar char="•"/>
            </a:pPr>
            <a:r>
              <a:rPr lang="en-US" dirty="0"/>
              <a:t>No grounding is found</a:t>
            </a:r>
          </a:p>
          <a:p>
            <a:pPr marL="1427163" lvl="2" indent="-342900">
              <a:buFont typeface="Arial" panose="020B0604020202020204" pitchFamily="34" charset="0"/>
              <a:buChar char="•"/>
            </a:pPr>
            <a:r>
              <a:rPr lang="en-US" b="0" dirty="0"/>
              <a:t>Create an ungrounded element, and ask for the user’s input.</a:t>
            </a:r>
          </a:p>
          <a:p>
            <a:pPr marL="1427163" lvl="2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973138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973138" lvl="1" indent="-342900">
              <a:buFont typeface="Arial" panose="020B0604020202020204" pitchFamily="34" charset="0"/>
              <a:buChar char="•"/>
            </a:pPr>
            <a:r>
              <a:rPr lang="en-US" b="0" dirty="0"/>
              <a:t>The wrong grounding is found</a:t>
            </a:r>
          </a:p>
          <a:p>
            <a:pPr marL="1427163" lvl="2" indent="-342900">
              <a:buFont typeface="Arial" panose="020B0604020202020204" pitchFamily="34" charset="0"/>
              <a:buChar char="•"/>
            </a:pPr>
            <a:r>
              <a:rPr lang="en-US" dirty="0"/>
              <a:t>Allow the user to modify the results of formulation inference.</a:t>
            </a:r>
            <a:endParaRPr lang="en-US" b="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641F28-23DB-B343-81A6-9AEB2CDEA2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8156" y="3810000"/>
            <a:ext cx="889000" cy="88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4305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40B609-6280-2941-B60B-B887E94AF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Formulation Inference: 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B77331-7493-184C-82A5-9E9CE92227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/>
              <a:t>Decorate the signatures with type information.</a:t>
            </a:r>
          </a:p>
          <a:p>
            <a:endParaRPr lang="en-US" b="0" dirty="0"/>
          </a:p>
          <a:p>
            <a:endParaRPr lang="en-US" b="0" dirty="0"/>
          </a:p>
          <a:p>
            <a:endParaRPr lang="en-US" b="0" dirty="0"/>
          </a:p>
          <a:p>
            <a:endParaRPr lang="en-US" b="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T – Persons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V – Sick persons</a:t>
            </a:r>
            <a:br>
              <a:rPr lang="en-US" b="0" dirty="0"/>
            </a:br>
            <a:br>
              <a:rPr lang="en-US" b="0" dirty="0"/>
            </a:br>
            <a:br>
              <a:rPr lang="en-US" b="0" dirty="0"/>
            </a:br>
            <a:endParaRPr lang="en-US" b="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U – Sick persons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W – Immune persons</a:t>
            </a:r>
          </a:p>
          <a:p>
            <a:endParaRPr lang="en-US" b="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1E5665-3276-9F4A-B10A-B946EEA9CE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306" y="2331351"/>
            <a:ext cx="3441700" cy="825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E84F722-32C9-704B-A9D2-8D35C15D22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306" y="4227169"/>
            <a:ext cx="3441700" cy="82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9232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40B609-6280-2941-B60B-B887E94AF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Formulation Inference: 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B77331-7493-184C-82A5-9E9CE92227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/>
              <a:t>Decorate the signatures with type information.</a:t>
            </a:r>
          </a:p>
          <a:p>
            <a:endParaRPr lang="en-US" b="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More domain information than simple arity provides.</a:t>
            </a:r>
          </a:p>
          <a:p>
            <a:pPr marL="973138" lvl="1" indent="-342900">
              <a:buFont typeface="Arial" panose="020B0604020202020204" pitchFamily="34" charset="0"/>
              <a:buChar char="•"/>
            </a:pPr>
            <a:r>
              <a:rPr lang="en-US" dirty="0"/>
              <a:t>Allows for more sophisticated checks during Model Formulation.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Noun grounding might provide something akin to typing.</a:t>
            </a:r>
          </a:p>
        </p:txBody>
      </p:sp>
    </p:spTree>
    <p:extLst>
      <p:ext uri="{BB962C8B-B14F-4D97-AF65-F5344CB8AC3E}">
        <p14:creationId xmlns:p14="http://schemas.microsoft.com/office/powerpoint/2010/main" val="14913427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56F142A-D83B-BA4F-B594-8759DEE0DD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of Experiments</a:t>
            </a:r>
          </a:p>
        </p:txBody>
      </p:sp>
    </p:spTree>
    <p:extLst>
      <p:ext uri="{BB962C8B-B14F-4D97-AF65-F5344CB8AC3E}">
        <p14:creationId xmlns:p14="http://schemas.microsoft.com/office/powerpoint/2010/main" val="26462707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EAA47C-4DCA-F343-8448-CDA5D2A0C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 Level Abstractions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40A16C-8DFE-EF47-8824-37C13481D2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821" y="2074408"/>
            <a:ext cx="1452282" cy="14522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0F1965A-0B46-2E41-AED6-000C328A8C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3925" y="2034066"/>
            <a:ext cx="1815352" cy="181535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EC6CB59-913C-B845-9EF5-EB53071F83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1456" y="2198792"/>
            <a:ext cx="1485900" cy="14859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19FDA8C-2E61-6545-8473-E1B6A93F4D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736" y="1918086"/>
            <a:ext cx="1764926" cy="176492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99979DD-245F-8D41-835E-5D500681D0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8999" y="1918086"/>
            <a:ext cx="1764926" cy="1764926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BBA4FB7-94D0-4A49-A98F-0954E45F768C}"/>
              </a:ext>
            </a:extLst>
          </p:cNvPr>
          <p:cNvCxnSpPr>
            <a:cxnSpLocks/>
          </p:cNvCxnSpPr>
          <p:nvPr/>
        </p:nvCxnSpPr>
        <p:spPr>
          <a:xfrm>
            <a:off x="3273644" y="2800549"/>
            <a:ext cx="760894" cy="0"/>
          </a:xfrm>
          <a:prstGeom prst="straightConnector1">
            <a:avLst/>
          </a:prstGeom>
          <a:ln w="635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FEE5650-12EB-E348-B508-6094668C22AA}"/>
              </a:ext>
            </a:extLst>
          </p:cNvPr>
          <p:cNvCxnSpPr>
            <a:cxnSpLocks/>
          </p:cNvCxnSpPr>
          <p:nvPr/>
        </p:nvCxnSpPr>
        <p:spPr>
          <a:xfrm>
            <a:off x="5483444" y="2818478"/>
            <a:ext cx="760894" cy="0"/>
          </a:xfrm>
          <a:prstGeom prst="straightConnector1">
            <a:avLst/>
          </a:prstGeom>
          <a:ln w="635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7DFA767-7B30-B440-B5BB-7DA63D238E99}"/>
              </a:ext>
            </a:extLst>
          </p:cNvPr>
          <p:cNvCxnSpPr>
            <a:cxnSpLocks/>
          </p:cNvCxnSpPr>
          <p:nvPr/>
        </p:nvCxnSpPr>
        <p:spPr>
          <a:xfrm>
            <a:off x="7020356" y="2840889"/>
            <a:ext cx="760894" cy="0"/>
          </a:xfrm>
          <a:prstGeom prst="straightConnector1">
            <a:avLst/>
          </a:prstGeom>
          <a:ln w="635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4338B08-525A-E144-88C6-34454CA662ED}"/>
              </a:ext>
            </a:extLst>
          </p:cNvPr>
          <p:cNvCxnSpPr>
            <a:cxnSpLocks/>
          </p:cNvCxnSpPr>
          <p:nvPr/>
        </p:nvCxnSpPr>
        <p:spPr>
          <a:xfrm>
            <a:off x="1391056" y="2791584"/>
            <a:ext cx="760894" cy="0"/>
          </a:xfrm>
          <a:prstGeom prst="straightConnector1">
            <a:avLst/>
          </a:prstGeom>
          <a:ln w="635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4" name="Picture 33">
            <a:extLst>
              <a:ext uri="{FF2B5EF4-FFF2-40B4-BE49-F238E27FC236}">
                <a16:creationId xmlns:a16="http://schemas.microsoft.com/office/drawing/2014/main" id="{36E1DEE2-1FF7-1D4B-8240-45B8D80E74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66855" y="3934830"/>
            <a:ext cx="2019300" cy="2298700"/>
          </a:xfrm>
          <a:prstGeom prst="rect">
            <a:avLst/>
          </a:prstGeom>
        </p:spPr>
      </p:pic>
      <p:sp>
        <p:nvSpPr>
          <p:cNvPr id="35" name="Donut 34">
            <a:extLst>
              <a:ext uri="{FF2B5EF4-FFF2-40B4-BE49-F238E27FC236}">
                <a16:creationId xmlns:a16="http://schemas.microsoft.com/office/drawing/2014/main" id="{C1E88A47-01B3-664E-9EFC-5304A3324BF0}"/>
              </a:ext>
            </a:extLst>
          </p:cNvPr>
          <p:cNvSpPr/>
          <p:nvPr/>
        </p:nvSpPr>
        <p:spPr>
          <a:xfrm>
            <a:off x="3900668" y="3934830"/>
            <a:ext cx="497712" cy="833940"/>
          </a:xfrm>
          <a:prstGeom prst="donut">
            <a:avLst>
              <a:gd name="adj" fmla="val 6148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B8C2F53D-877C-7444-9478-A66CA02CE521}"/>
              </a:ext>
            </a:extLst>
          </p:cNvPr>
          <p:cNvCxnSpPr>
            <a:stCxn id="35" idx="2"/>
          </p:cNvCxnSpPr>
          <p:nvPr/>
        </p:nvCxnSpPr>
        <p:spPr>
          <a:xfrm flipH="1" flipV="1">
            <a:off x="918199" y="3275635"/>
            <a:ext cx="2982469" cy="1076165"/>
          </a:xfrm>
          <a:prstGeom prst="straightConnector1">
            <a:avLst/>
          </a:prstGeom>
          <a:ln w="635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Donut 37">
            <a:extLst>
              <a:ext uri="{FF2B5EF4-FFF2-40B4-BE49-F238E27FC236}">
                <a16:creationId xmlns:a16="http://schemas.microsoft.com/office/drawing/2014/main" id="{32B6C85D-72F6-8E43-ACC9-2BC8B6452D71}"/>
              </a:ext>
            </a:extLst>
          </p:cNvPr>
          <p:cNvSpPr/>
          <p:nvPr/>
        </p:nvSpPr>
        <p:spPr>
          <a:xfrm>
            <a:off x="4632192" y="3934830"/>
            <a:ext cx="851251" cy="833940"/>
          </a:xfrm>
          <a:prstGeom prst="donut">
            <a:avLst>
              <a:gd name="adj" fmla="val 6148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96442FA-03B8-C044-AFBF-D5C00EA327E1}"/>
              </a:ext>
            </a:extLst>
          </p:cNvPr>
          <p:cNvCxnSpPr>
            <a:stCxn id="38" idx="1"/>
          </p:cNvCxnSpPr>
          <p:nvPr/>
        </p:nvCxnSpPr>
        <p:spPr>
          <a:xfrm flipH="1" flipV="1">
            <a:off x="2847372" y="3275635"/>
            <a:ext cx="1909483" cy="781323"/>
          </a:xfrm>
          <a:prstGeom prst="straightConnector1">
            <a:avLst/>
          </a:prstGeom>
          <a:ln w="635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Donut 40">
            <a:extLst>
              <a:ext uri="{FF2B5EF4-FFF2-40B4-BE49-F238E27FC236}">
                <a16:creationId xmlns:a16="http://schemas.microsoft.com/office/drawing/2014/main" id="{30C62B0E-E4E5-BE4F-A366-B4A9269B515C}"/>
              </a:ext>
            </a:extLst>
          </p:cNvPr>
          <p:cNvSpPr/>
          <p:nvPr/>
        </p:nvSpPr>
        <p:spPr>
          <a:xfrm>
            <a:off x="4429480" y="4674017"/>
            <a:ext cx="592243" cy="833940"/>
          </a:xfrm>
          <a:prstGeom prst="donut">
            <a:avLst>
              <a:gd name="adj" fmla="val 6148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5E993D14-EB22-864D-8D85-39D5BE757BFF}"/>
              </a:ext>
            </a:extLst>
          </p:cNvPr>
          <p:cNvCxnSpPr>
            <a:stCxn id="41" idx="1"/>
          </p:cNvCxnSpPr>
          <p:nvPr/>
        </p:nvCxnSpPr>
        <p:spPr>
          <a:xfrm flipH="1" flipV="1">
            <a:off x="2847372" y="3275635"/>
            <a:ext cx="1668840" cy="1520510"/>
          </a:xfrm>
          <a:prstGeom prst="straightConnector1">
            <a:avLst/>
          </a:prstGeom>
          <a:ln w="635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Donut 43">
            <a:extLst>
              <a:ext uri="{FF2B5EF4-FFF2-40B4-BE49-F238E27FC236}">
                <a16:creationId xmlns:a16="http://schemas.microsoft.com/office/drawing/2014/main" id="{5C361D01-6569-BE42-87E7-E6B77D02E64C}"/>
              </a:ext>
            </a:extLst>
          </p:cNvPr>
          <p:cNvSpPr/>
          <p:nvPr/>
        </p:nvSpPr>
        <p:spPr>
          <a:xfrm>
            <a:off x="3717041" y="4706967"/>
            <a:ext cx="497712" cy="833940"/>
          </a:xfrm>
          <a:prstGeom prst="donut">
            <a:avLst>
              <a:gd name="adj" fmla="val 6148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6C94E81E-269C-EB4E-A3B8-4FB0976FBDB9}"/>
              </a:ext>
            </a:extLst>
          </p:cNvPr>
          <p:cNvCxnSpPr>
            <a:stCxn id="44" idx="7"/>
          </p:cNvCxnSpPr>
          <p:nvPr/>
        </p:nvCxnSpPr>
        <p:spPr>
          <a:xfrm flipV="1">
            <a:off x="4141865" y="3284600"/>
            <a:ext cx="529736" cy="1544495"/>
          </a:xfrm>
          <a:prstGeom prst="straightConnector1">
            <a:avLst/>
          </a:prstGeom>
          <a:ln w="635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8" name="Picture 47">
            <a:extLst>
              <a:ext uri="{FF2B5EF4-FFF2-40B4-BE49-F238E27FC236}">
                <a16:creationId xmlns:a16="http://schemas.microsoft.com/office/drawing/2014/main" id="{514FD5BC-D4A3-2D4D-91B2-8C46BC5F72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52076" y="4838928"/>
            <a:ext cx="804457" cy="598870"/>
          </a:xfrm>
          <a:prstGeom prst="rect">
            <a:avLst/>
          </a:prstGeom>
        </p:spPr>
      </p:pic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3F57AA5E-CECA-3642-84BF-35CE01E9C460}"/>
              </a:ext>
            </a:extLst>
          </p:cNvPr>
          <p:cNvCxnSpPr>
            <a:stCxn id="48" idx="0"/>
          </p:cNvCxnSpPr>
          <p:nvPr/>
        </p:nvCxnSpPr>
        <p:spPr>
          <a:xfrm flipV="1">
            <a:off x="5354305" y="3414532"/>
            <a:ext cx="1150667" cy="1424396"/>
          </a:xfrm>
          <a:prstGeom prst="straightConnector1">
            <a:avLst/>
          </a:prstGeom>
          <a:ln w="635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2" name="Picture 51">
            <a:extLst>
              <a:ext uri="{FF2B5EF4-FFF2-40B4-BE49-F238E27FC236}">
                <a16:creationId xmlns:a16="http://schemas.microsoft.com/office/drawing/2014/main" id="{0D6E89B3-9A89-794F-8481-27F92E2264A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36128" y="5581645"/>
            <a:ext cx="618178" cy="598870"/>
          </a:xfrm>
          <a:prstGeom prst="rect">
            <a:avLst/>
          </a:prstGeom>
        </p:spPr>
      </p:pic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C78CF2B0-9505-DD42-B9A5-F3F1CB5E0002}"/>
              </a:ext>
            </a:extLst>
          </p:cNvPr>
          <p:cNvCxnSpPr>
            <a:stCxn id="52" idx="3"/>
          </p:cNvCxnSpPr>
          <p:nvPr/>
        </p:nvCxnSpPr>
        <p:spPr>
          <a:xfrm flipV="1">
            <a:off x="5354306" y="3414532"/>
            <a:ext cx="1150666" cy="2466548"/>
          </a:xfrm>
          <a:prstGeom prst="straightConnector1">
            <a:avLst/>
          </a:prstGeom>
          <a:ln w="635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Donut 56">
            <a:extLst>
              <a:ext uri="{FF2B5EF4-FFF2-40B4-BE49-F238E27FC236}">
                <a16:creationId xmlns:a16="http://schemas.microsoft.com/office/drawing/2014/main" id="{6897C60A-BB6D-2A45-B05D-0482689A2E6B}"/>
              </a:ext>
            </a:extLst>
          </p:cNvPr>
          <p:cNvSpPr/>
          <p:nvPr/>
        </p:nvSpPr>
        <p:spPr>
          <a:xfrm>
            <a:off x="4124054" y="5437299"/>
            <a:ext cx="497712" cy="833940"/>
          </a:xfrm>
          <a:prstGeom prst="donut">
            <a:avLst>
              <a:gd name="adj" fmla="val 6148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001857F0-9A94-BE4A-818E-2719823B79CF}"/>
              </a:ext>
            </a:extLst>
          </p:cNvPr>
          <p:cNvCxnSpPr>
            <a:stCxn id="57" idx="6"/>
          </p:cNvCxnSpPr>
          <p:nvPr/>
        </p:nvCxnSpPr>
        <p:spPr>
          <a:xfrm flipV="1">
            <a:off x="4621766" y="3284600"/>
            <a:ext cx="3579696" cy="2569669"/>
          </a:xfrm>
          <a:prstGeom prst="straightConnector1">
            <a:avLst/>
          </a:prstGeom>
          <a:ln w="635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8507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9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3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9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3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500"/>
                            </p:stCondLst>
                            <p:childTnLst>
                              <p:par>
                                <p:cTn id="4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500"/>
                            </p:stCondLst>
                            <p:childTnLst>
                              <p:par>
                                <p:cTn id="52" presetID="9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3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500"/>
                            </p:stCondLst>
                            <p:childTnLst>
                              <p:par>
                                <p:cTn id="5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6500"/>
                            </p:stCondLst>
                            <p:childTnLst>
                              <p:par>
                                <p:cTn id="72" presetID="9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3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8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7500"/>
                            </p:stCondLst>
                            <p:childTnLst>
                              <p:par>
                                <p:cTn id="8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7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8500"/>
                            </p:stCondLst>
                            <p:childTnLst>
                              <p:par>
                                <p:cTn id="92" presetID="9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3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5" grpId="1" animBg="1"/>
      <p:bldP spid="38" grpId="0" animBg="1"/>
      <p:bldP spid="38" grpId="1" animBg="1"/>
      <p:bldP spid="41" grpId="0" animBg="1"/>
      <p:bldP spid="41" grpId="1" animBg="1"/>
      <p:bldP spid="44" grpId="0" animBg="1"/>
      <p:bldP spid="44" grpId="1" animBg="1"/>
      <p:bldP spid="57" grpId="0" animBg="1"/>
      <p:bldP spid="57" grpId="1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0FCC4D8-DFEB-A540-A07C-49E5BADDF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of Experiments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6B8118E-7AFF-6D4C-A158-2940F7ED73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Building a model is not enough.</a:t>
            </a:r>
          </a:p>
          <a:p>
            <a:endParaRPr lang="en-US" dirty="0"/>
          </a:p>
          <a:p>
            <a:r>
              <a:rPr lang="en-US" dirty="0"/>
              <a:t>We want:</a:t>
            </a:r>
          </a:p>
          <a:p>
            <a:pPr marL="973138" lvl="1" indent="-342900">
              <a:buFont typeface="Arial" panose="020B0604020202020204" pitchFamily="34" charset="0"/>
              <a:buChar char="•"/>
            </a:pPr>
            <a:r>
              <a:rPr lang="en-US" dirty="0" err="1"/>
              <a:t>Model:Model</a:t>
            </a:r>
            <a:r>
              <a:rPr lang="en-US" dirty="0"/>
              <a:t> comparison</a:t>
            </a:r>
          </a:p>
          <a:p>
            <a:pPr marL="973138" lvl="1" indent="-342900">
              <a:buFont typeface="Arial" panose="020B0604020202020204" pitchFamily="34" charset="0"/>
              <a:buChar char="•"/>
            </a:pPr>
            <a:r>
              <a:rPr lang="en-US" dirty="0" err="1"/>
              <a:t>Model:Data</a:t>
            </a:r>
            <a:r>
              <a:rPr lang="en-US" dirty="0"/>
              <a:t> comparison</a:t>
            </a:r>
          </a:p>
          <a:p>
            <a:pPr marL="973138" lvl="1" indent="-342900">
              <a:buFont typeface="Arial" panose="020B0604020202020204" pitchFamily="34" charset="0"/>
              <a:buChar char="•"/>
            </a:pPr>
            <a:r>
              <a:rPr lang="en-US" dirty="0"/>
              <a:t>Algebra on measures for complex comparisons</a:t>
            </a:r>
          </a:p>
        </p:txBody>
      </p:sp>
    </p:spTree>
    <p:extLst>
      <p:ext uri="{BB962C8B-B14F-4D97-AF65-F5344CB8AC3E}">
        <p14:creationId xmlns:p14="http://schemas.microsoft.com/office/powerpoint/2010/main" val="157746199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56F66-4B62-FB45-BD4A-B54A7A2514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Model:Model</a:t>
            </a:r>
            <a:r>
              <a:rPr lang="en-US" dirty="0"/>
              <a:t> Comparison</a:t>
            </a:r>
          </a:p>
        </p:txBody>
      </p:sp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72A2717D-7548-544C-A1BC-E211A2F5849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Given a system model and a measure,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Compose them to get a computable model.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Compile the computable model to executable code.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Run the code to solve the model.</a:t>
            </a:r>
          </a:p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1123514-21F7-CD4A-8F3A-FB099502172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0" t="11817" r="55345" b="9885"/>
          <a:stretch/>
        </p:blipFill>
        <p:spPr>
          <a:xfrm>
            <a:off x="29465586" y="16165762"/>
            <a:ext cx="2451408" cy="213563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2DBC3C4-22BB-244E-9DF5-005C6634272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0" t="11817" r="55345" b="9885"/>
          <a:stretch/>
        </p:blipFill>
        <p:spPr>
          <a:xfrm>
            <a:off x="29617986" y="16318162"/>
            <a:ext cx="2451408" cy="213563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DD3FF5E-4069-B740-9818-A9E776AD120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0" t="11817" r="55345" b="9885"/>
          <a:stretch/>
        </p:blipFill>
        <p:spPr>
          <a:xfrm>
            <a:off x="29770386" y="16470562"/>
            <a:ext cx="2451408" cy="213563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143E701-D974-5D48-AF2C-1EE6EEC61B4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0" t="11817" r="55345" b="9885"/>
          <a:stretch/>
        </p:blipFill>
        <p:spPr>
          <a:xfrm>
            <a:off x="29922786" y="16622962"/>
            <a:ext cx="2451408" cy="213563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5B17853-4E07-7343-BF3D-4015F3B7208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0" t="11817" r="55345" b="9885"/>
          <a:stretch/>
        </p:blipFill>
        <p:spPr>
          <a:xfrm>
            <a:off x="30075186" y="16775362"/>
            <a:ext cx="2451408" cy="213563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6F454CE-25B3-E241-9FC2-8E0CE0DE5F7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0" t="11817" r="55345" b="9885"/>
          <a:stretch/>
        </p:blipFill>
        <p:spPr>
          <a:xfrm>
            <a:off x="30227586" y="16927762"/>
            <a:ext cx="2451408" cy="2135636"/>
          </a:xfrm>
          <a:prstGeom prst="rect">
            <a:avLst/>
          </a:prstGeom>
        </p:spPr>
      </p:pic>
      <p:pic>
        <p:nvPicPr>
          <p:cNvPr id="24" name="Content Placeholder 4">
            <a:extLst>
              <a:ext uri="{FF2B5EF4-FFF2-40B4-BE49-F238E27FC236}">
                <a16:creationId xmlns:a16="http://schemas.microsoft.com/office/drawing/2014/main" id="{A201CB61-436A-A442-90B2-FD5FC3897B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1925" y="1455818"/>
            <a:ext cx="1754266" cy="175426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3E19A70-EECC-E44B-81AF-C288B7E1EE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700000">
            <a:off x="7380007" y="1799551"/>
            <a:ext cx="1066800" cy="10668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54E12059-6954-434A-AB11-EC6FFDD9D957}"/>
              </a:ext>
            </a:extLst>
          </p:cNvPr>
          <p:cNvSpPr txBox="1"/>
          <p:nvPr/>
        </p:nvSpPr>
        <p:spPr>
          <a:xfrm>
            <a:off x="6743344" y="2040563"/>
            <a:ext cx="5638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3777BC"/>
                </a:solidFill>
              </a:rPr>
              <a:t>⊗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8E439D3B-6A07-7C42-8BA2-E6C3C97787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1132" y="3210083"/>
            <a:ext cx="1528304" cy="152830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2895A4CE-284D-A846-A7A3-7379B2243B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63026" y="5323130"/>
            <a:ext cx="924515" cy="808951"/>
          </a:xfrm>
          <a:prstGeom prst="rect">
            <a:avLst/>
          </a:prstGeom>
        </p:spPr>
      </p:pic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BE99DE6-3524-224D-90E5-3D8FF4C4978F}"/>
              </a:ext>
            </a:extLst>
          </p:cNvPr>
          <p:cNvCxnSpPr>
            <a:stCxn id="26" idx="2"/>
            <a:endCxn id="27" idx="0"/>
          </p:cNvCxnSpPr>
          <p:nvPr/>
        </p:nvCxnSpPr>
        <p:spPr>
          <a:xfrm>
            <a:off x="7025284" y="2625338"/>
            <a:ext cx="0" cy="584745"/>
          </a:xfrm>
          <a:prstGeom prst="straightConnector1">
            <a:avLst/>
          </a:prstGeom>
          <a:ln w="635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84004DC-933B-754C-B6E2-04D509A1BCC1}"/>
              </a:ext>
            </a:extLst>
          </p:cNvPr>
          <p:cNvCxnSpPr>
            <a:stCxn id="27" idx="2"/>
            <a:endCxn id="28" idx="0"/>
          </p:cNvCxnSpPr>
          <p:nvPr/>
        </p:nvCxnSpPr>
        <p:spPr>
          <a:xfrm>
            <a:off x="7025284" y="4738385"/>
            <a:ext cx="0" cy="584745"/>
          </a:xfrm>
          <a:prstGeom prst="straightConnector1">
            <a:avLst/>
          </a:prstGeom>
          <a:ln w="635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602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56F66-4B62-FB45-BD4A-B54A7A2514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Model:Model</a:t>
            </a:r>
            <a:r>
              <a:rPr lang="en-US" dirty="0"/>
              <a:t> Comparison</a:t>
            </a:r>
          </a:p>
        </p:txBody>
      </p:sp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72A2717D-7548-544C-A1BC-E211A2F5849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Two models cannot be compared directly.</a:t>
            </a:r>
          </a:p>
          <a:p>
            <a:endParaRPr lang="en-US" dirty="0"/>
          </a:p>
          <a:p>
            <a:r>
              <a:rPr lang="en-US" dirty="0"/>
              <a:t>Two models must be compared with respect to measures that are hypothesized to be identical.</a:t>
            </a:r>
          </a:p>
          <a:p>
            <a:endParaRPr lang="en-US" dirty="0"/>
          </a:p>
          <a:p>
            <a:r>
              <a:rPr lang="en-US" dirty="0"/>
              <a:t>Models can be compared for: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Similarity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Bisimilarity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Some defined objective function.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1123514-21F7-CD4A-8F3A-FB099502172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0" t="11817" r="55345" b="9885"/>
          <a:stretch/>
        </p:blipFill>
        <p:spPr>
          <a:xfrm>
            <a:off x="29465586" y="16165762"/>
            <a:ext cx="2451408" cy="213563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2DBC3C4-22BB-244E-9DF5-005C6634272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0" t="11817" r="55345" b="9885"/>
          <a:stretch/>
        </p:blipFill>
        <p:spPr>
          <a:xfrm>
            <a:off x="29617986" y="16318162"/>
            <a:ext cx="2451408" cy="213563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DD3FF5E-4069-B740-9818-A9E776AD120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0" t="11817" r="55345" b="9885"/>
          <a:stretch/>
        </p:blipFill>
        <p:spPr>
          <a:xfrm>
            <a:off x="29770386" y="16470562"/>
            <a:ext cx="2451408" cy="213563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143E701-D974-5D48-AF2C-1EE6EEC61B4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0" t="11817" r="55345" b="9885"/>
          <a:stretch/>
        </p:blipFill>
        <p:spPr>
          <a:xfrm>
            <a:off x="29922786" y="16622962"/>
            <a:ext cx="2451408" cy="213563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5B17853-4E07-7343-BF3D-4015F3B7208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0" t="11817" r="55345" b="9885"/>
          <a:stretch/>
        </p:blipFill>
        <p:spPr>
          <a:xfrm>
            <a:off x="30075186" y="16775362"/>
            <a:ext cx="2451408" cy="213563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6F454CE-25B3-E241-9FC2-8E0CE0DE5F7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0" t="11817" r="55345" b="9885"/>
          <a:stretch/>
        </p:blipFill>
        <p:spPr>
          <a:xfrm>
            <a:off x="30227586" y="16927762"/>
            <a:ext cx="2451408" cy="2135636"/>
          </a:xfrm>
          <a:prstGeom prst="rect">
            <a:avLst/>
          </a:prstGeom>
        </p:spPr>
      </p:pic>
      <p:pic>
        <p:nvPicPr>
          <p:cNvPr id="24" name="Content Placeholder 4">
            <a:extLst>
              <a:ext uri="{FF2B5EF4-FFF2-40B4-BE49-F238E27FC236}">
                <a16:creationId xmlns:a16="http://schemas.microsoft.com/office/drawing/2014/main" id="{A201CB61-436A-A442-90B2-FD5FC3897B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1925" y="1455818"/>
            <a:ext cx="1754266" cy="175426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3E19A70-EECC-E44B-81AF-C288B7E1EE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700000">
            <a:off x="7380007" y="1799551"/>
            <a:ext cx="1066800" cy="10668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54E12059-6954-434A-AB11-EC6FFDD9D957}"/>
              </a:ext>
            </a:extLst>
          </p:cNvPr>
          <p:cNvSpPr txBox="1"/>
          <p:nvPr/>
        </p:nvSpPr>
        <p:spPr>
          <a:xfrm>
            <a:off x="6743344" y="2040563"/>
            <a:ext cx="5638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3777BC"/>
                </a:solidFill>
              </a:rPr>
              <a:t>⊗</a:t>
            </a:r>
          </a:p>
        </p:txBody>
      </p:sp>
      <p:pic>
        <p:nvPicPr>
          <p:cNvPr id="17" name="Content Placeholder 4">
            <a:extLst>
              <a:ext uri="{FF2B5EF4-FFF2-40B4-BE49-F238E27FC236}">
                <a16:creationId xmlns:a16="http://schemas.microsoft.com/office/drawing/2014/main" id="{4808272C-A9FF-5847-AA0D-07DE1B555D9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251925" y="2917696"/>
            <a:ext cx="1754266" cy="175426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8FF341C-B9C7-8E45-A151-200493DEF5DC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2700000">
            <a:off x="7380007" y="3261429"/>
            <a:ext cx="1066800" cy="10668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5922EA2-84C3-9A47-8911-BFE77D38C9E3}"/>
              </a:ext>
            </a:extLst>
          </p:cNvPr>
          <p:cNvSpPr txBox="1"/>
          <p:nvPr/>
        </p:nvSpPr>
        <p:spPr>
          <a:xfrm>
            <a:off x="6743344" y="3502441"/>
            <a:ext cx="5638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6"/>
                </a:solidFill>
              </a:rPr>
              <a:t>⊗</a:t>
            </a:r>
          </a:p>
        </p:txBody>
      </p:sp>
    </p:spTree>
    <p:extLst>
      <p:ext uri="{BB962C8B-B14F-4D97-AF65-F5344CB8AC3E}">
        <p14:creationId xmlns:p14="http://schemas.microsoft.com/office/powerpoint/2010/main" val="2476138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19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172EC8-2D50-444A-9D6D-01DDC1F0C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Model:Data</a:t>
            </a:r>
            <a:r>
              <a:rPr lang="en-US" dirty="0"/>
              <a:t> Comparison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041EF3-4EDA-6146-BC98-0CC44DBF8E1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Data is the result of solving a model composed with a measure.</a:t>
            </a:r>
          </a:p>
          <a:p>
            <a:endParaRPr lang="en-US" dirty="0"/>
          </a:p>
          <a:p>
            <a:r>
              <a:rPr lang="en-US" dirty="0"/>
              <a:t>Empirical data is similar, but for an inaccessible model.</a:t>
            </a:r>
          </a:p>
        </p:txBody>
      </p:sp>
      <p:pic>
        <p:nvPicPr>
          <p:cNvPr id="11" name="Content Placeholder 4">
            <a:extLst>
              <a:ext uri="{FF2B5EF4-FFF2-40B4-BE49-F238E27FC236}">
                <a16:creationId xmlns:a16="http://schemas.microsoft.com/office/drawing/2014/main" id="{B2828EF0-2FA1-C145-98E1-ED898DD79D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1925" y="1455818"/>
            <a:ext cx="1754266" cy="175426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E022308-9116-7445-8D5A-AC17112299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700000">
            <a:off x="7380007" y="1799551"/>
            <a:ext cx="1066800" cy="10668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A3810A8-D44B-CE4F-B977-834ADCAD107B}"/>
              </a:ext>
            </a:extLst>
          </p:cNvPr>
          <p:cNvSpPr txBox="1"/>
          <p:nvPr/>
        </p:nvSpPr>
        <p:spPr>
          <a:xfrm>
            <a:off x="6743344" y="2040563"/>
            <a:ext cx="5638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3777BC"/>
                </a:solidFill>
              </a:rPr>
              <a:t>⊗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7F12A74-52E5-F54C-BCF0-C642B59073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1132" y="3210083"/>
            <a:ext cx="1528304" cy="152830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35BA0CE-5D23-EB4B-92F2-9C5C71917F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3026" y="5323130"/>
            <a:ext cx="924515" cy="808951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0BA68B3-DEA9-5443-82FF-29B24940EC2D}"/>
              </a:ext>
            </a:extLst>
          </p:cNvPr>
          <p:cNvCxnSpPr>
            <a:stCxn id="13" idx="2"/>
            <a:endCxn id="14" idx="0"/>
          </p:cNvCxnSpPr>
          <p:nvPr/>
        </p:nvCxnSpPr>
        <p:spPr>
          <a:xfrm>
            <a:off x="7025284" y="2625338"/>
            <a:ext cx="0" cy="584745"/>
          </a:xfrm>
          <a:prstGeom prst="straightConnector1">
            <a:avLst/>
          </a:prstGeom>
          <a:ln w="635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C9657A4-9CC7-0E48-A87D-3AE25E6E3B93}"/>
              </a:ext>
            </a:extLst>
          </p:cNvPr>
          <p:cNvCxnSpPr>
            <a:stCxn id="14" idx="2"/>
            <a:endCxn id="15" idx="0"/>
          </p:cNvCxnSpPr>
          <p:nvPr/>
        </p:nvCxnSpPr>
        <p:spPr>
          <a:xfrm>
            <a:off x="7025284" y="4738385"/>
            <a:ext cx="0" cy="584745"/>
          </a:xfrm>
          <a:prstGeom prst="straightConnector1">
            <a:avLst/>
          </a:prstGeom>
          <a:ln w="635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D4B12A16-D9BC-DE49-A0B0-9BC100F34E4C}"/>
              </a:ext>
            </a:extLst>
          </p:cNvPr>
          <p:cNvSpPr/>
          <p:nvPr/>
        </p:nvSpPr>
        <p:spPr>
          <a:xfrm>
            <a:off x="5499100" y="1693862"/>
            <a:ext cx="3009900" cy="2928938"/>
          </a:xfrm>
          <a:prstGeom prst="rect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492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CC737AB-F506-8D41-B0E3-98E11BB15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Model:Model</a:t>
            </a:r>
            <a:r>
              <a:rPr lang="en-US" dirty="0"/>
              <a:t>/</a:t>
            </a:r>
            <a:r>
              <a:rPr lang="en-US" dirty="0" err="1"/>
              <a:t>Model:Data</a:t>
            </a:r>
            <a:r>
              <a:rPr lang="en-US" dirty="0"/>
              <a:t> Comparison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5024AE-3F69-474C-8ECB-8A95CB648E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/>
              <a:t>Given a model M</a:t>
            </a:r>
          </a:p>
          <a:p>
            <a:r>
              <a:rPr lang="en-US" b="0" dirty="0"/>
              <a:t>  and measure n</a:t>
            </a:r>
          </a:p>
          <a:p>
            <a:endParaRPr lang="en-US" b="0" dirty="0"/>
          </a:p>
          <a:p>
            <a:r>
              <a:rPr lang="en-US" b="0" dirty="0"/>
              <a:t>The result of solving M composed with n is:</a:t>
            </a:r>
          </a:p>
          <a:p>
            <a:pPr algn="ctr"/>
            <a:endParaRPr lang="en-US" b="0" dirty="0"/>
          </a:p>
          <a:p>
            <a:pPr algn="ctr"/>
            <a:r>
              <a:rPr lang="en-US" b="0" dirty="0"/>
              <a:t>f(</a:t>
            </a:r>
            <a:r>
              <a:rPr lang="en-US" b="0" dirty="0" err="1"/>
              <a:t>M⊗n</a:t>
            </a:r>
            <a:r>
              <a:rPr lang="en-US" b="0" dirty="0"/>
              <a:t>) </a:t>
            </a:r>
            <a:r>
              <a:rPr lang="en-US" b="0" dirty="0">
                <a:sym typeface="Wingdings" pitchFamily="2" charset="2"/>
              </a:rPr>
              <a:t> r</a:t>
            </a:r>
          </a:p>
          <a:p>
            <a:endParaRPr lang="en-US" b="0" dirty="0">
              <a:sym typeface="Wingdings" pitchFamily="2" charset="2"/>
            </a:endParaRPr>
          </a:p>
          <a:p>
            <a:r>
              <a:rPr lang="en-US" b="0" dirty="0">
                <a:sym typeface="Wingdings" pitchFamily="2" charset="2"/>
              </a:rPr>
              <a:t>Data is the result of a similar process, but executed on the “hardware” of the real world.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251053386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2FF575-2502-6D49-B004-7ABDBE747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Model:Model</a:t>
            </a:r>
            <a:r>
              <a:rPr lang="en-US" dirty="0"/>
              <a:t>/</a:t>
            </a:r>
            <a:r>
              <a:rPr lang="en-US" dirty="0" err="1"/>
              <a:t>Model:Data</a:t>
            </a:r>
            <a:r>
              <a:rPr lang="en-US" dirty="0"/>
              <a:t> Comparison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3157DF-F7F4-4748-86FE-703B6B619F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/>
              <a:t>Database of results of</a:t>
            </a:r>
          </a:p>
          <a:p>
            <a:endParaRPr lang="en-US" b="0" dirty="0"/>
          </a:p>
          <a:p>
            <a:pPr algn="ctr"/>
            <a:r>
              <a:rPr lang="en-US" b="0" dirty="0"/>
              <a:t>f(</a:t>
            </a:r>
            <a:r>
              <a:rPr lang="en-US" b="0" dirty="0" err="1"/>
              <a:t>M⊗n</a:t>
            </a:r>
            <a:r>
              <a:rPr lang="en-US" b="0" dirty="0"/>
              <a:t>) </a:t>
            </a:r>
            <a:r>
              <a:rPr lang="en-US" b="0" dirty="0">
                <a:sym typeface="Wingdings" pitchFamily="2" charset="2"/>
              </a:rPr>
              <a:t> r</a:t>
            </a:r>
          </a:p>
          <a:p>
            <a:endParaRPr lang="en-US" b="0" dirty="0"/>
          </a:p>
          <a:p>
            <a:r>
              <a:rPr lang="en-US" b="0" dirty="0"/>
              <a:t>for values of M and n of interest.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A11F2EEA-0170-EF4D-9BD5-CA9BC30554CF}"/>
              </a:ext>
            </a:extLst>
          </p:cNvPr>
          <p:cNvSpPr/>
          <p:nvPr/>
        </p:nvSpPr>
        <p:spPr>
          <a:xfrm>
            <a:off x="939800" y="4692486"/>
            <a:ext cx="546100" cy="5461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</a:t>
            </a:r>
            <a:r>
              <a:rPr lang="en-US" baseline="-25000" dirty="0"/>
              <a:t>0</a:t>
            </a:r>
            <a:endParaRPr lang="en-US" dirty="0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00200A5C-F190-AA48-9211-9B5BE1BBAA4D}"/>
              </a:ext>
            </a:extLst>
          </p:cNvPr>
          <p:cNvSpPr/>
          <p:nvPr/>
        </p:nvSpPr>
        <p:spPr>
          <a:xfrm>
            <a:off x="4166607" y="4698877"/>
            <a:ext cx="546100" cy="5461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</a:t>
            </a:r>
            <a:r>
              <a:rPr lang="en-US" baseline="-25000" dirty="0"/>
              <a:t>1</a:t>
            </a:r>
            <a:endParaRPr lang="en-US" dirty="0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48C8F2B3-15E3-734B-AE79-621AF40878DD}"/>
              </a:ext>
            </a:extLst>
          </p:cNvPr>
          <p:cNvSpPr/>
          <p:nvPr/>
        </p:nvSpPr>
        <p:spPr>
          <a:xfrm>
            <a:off x="5719296" y="4688905"/>
            <a:ext cx="546100" cy="546100"/>
          </a:xfrm>
          <a:prstGeom prst="roundRect">
            <a:avLst/>
          </a:prstGeom>
          <a:gradFill flip="none" rotWithShape="1">
            <a:gsLst>
              <a:gs pos="0">
                <a:schemeClr val="accent5">
                  <a:alpha val="28000"/>
                  <a:lumMod val="77000"/>
                  <a:lumOff val="23000"/>
                </a:schemeClr>
              </a:gs>
              <a:gs pos="48000">
                <a:schemeClr val="accent5">
                  <a:lumMod val="97000"/>
                  <a:lumOff val="3000"/>
                  <a:alpha val="26000"/>
                </a:schemeClr>
              </a:gs>
              <a:gs pos="100000">
                <a:schemeClr val="accent5">
                  <a:lumMod val="60000"/>
                  <a:lumOff val="40000"/>
                  <a:alpha val="18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??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0325AC64-D655-7943-AD26-AF912D161F25}"/>
              </a:ext>
            </a:extLst>
          </p:cNvPr>
          <p:cNvSpPr/>
          <p:nvPr/>
        </p:nvSpPr>
        <p:spPr>
          <a:xfrm>
            <a:off x="2544569" y="3635374"/>
            <a:ext cx="546100" cy="546100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</a:t>
            </a:r>
            <a:r>
              <a:rPr lang="en-US" baseline="-25000" dirty="0"/>
              <a:t>0</a:t>
            </a:r>
            <a:endParaRPr lang="en-US" dirty="0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6C7FB0D9-01EE-554D-89F4-0E65A3DA71F2}"/>
              </a:ext>
            </a:extLst>
          </p:cNvPr>
          <p:cNvSpPr/>
          <p:nvPr/>
        </p:nvSpPr>
        <p:spPr>
          <a:xfrm>
            <a:off x="2544569" y="5814931"/>
            <a:ext cx="546100" cy="546100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</a:t>
            </a:r>
            <a:r>
              <a:rPr lang="en-US" baseline="-25000" dirty="0"/>
              <a:t>1</a:t>
            </a:r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A541259-D76D-FC4F-9173-0D74FBF6B148}"/>
              </a:ext>
            </a:extLst>
          </p:cNvPr>
          <p:cNvSpPr/>
          <p:nvPr/>
        </p:nvSpPr>
        <p:spPr>
          <a:xfrm>
            <a:off x="1803400" y="4181474"/>
            <a:ext cx="406400" cy="406400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2D470A6-1BEC-1B49-927B-869305A8090E}"/>
              </a:ext>
            </a:extLst>
          </p:cNvPr>
          <p:cNvSpPr/>
          <p:nvPr/>
        </p:nvSpPr>
        <p:spPr>
          <a:xfrm>
            <a:off x="3425438" y="4181474"/>
            <a:ext cx="406400" cy="406400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20ADC3F-01B4-0D4D-9E1A-E6B36CB95AAA}"/>
              </a:ext>
            </a:extLst>
          </p:cNvPr>
          <p:cNvSpPr/>
          <p:nvPr/>
        </p:nvSpPr>
        <p:spPr>
          <a:xfrm>
            <a:off x="1803400" y="5289509"/>
            <a:ext cx="406400" cy="406400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2EFFF719-7DCD-0F44-91D9-D0D5897528AA}"/>
              </a:ext>
            </a:extLst>
          </p:cNvPr>
          <p:cNvSpPr/>
          <p:nvPr/>
        </p:nvSpPr>
        <p:spPr>
          <a:xfrm>
            <a:off x="3425438" y="5289509"/>
            <a:ext cx="406400" cy="406400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F45D2B6-7E7F-4245-8892-D981D8C63FBE}"/>
              </a:ext>
            </a:extLst>
          </p:cNvPr>
          <p:cNvCxnSpPr>
            <a:cxnSpLocks/>
            <a:stCxn id="11" idx="0"/>
            <a:endCxn id="16" idx="2"/>
          </p:cNvCxnSpPr>
          <p:nvPr/>
        </p:nvCxnSpPr>
        <p:spPr>
          <a:xfrm flipV="1">
            <a:off x="1212850" y="4384674"/>
            <a:ext cx="590550" cy="30781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A32B8C9-7A4D-674A-9876-744F95126813}"/>
              </a:ext>
            </a:extLst>
          </p:cNvPr>
          <p:cNvCxnSpPr>
            <a:cxnSpLocks/>
            <a:stCxn id="11" idx="2"/>
            <a:endCxn id="18" idx="2"/>
          </p:cNvCxnSpPr>
          <p:nvPr/>
        </p:nvCxnSpPr>
        <p:spPr>
          <a:xfrm>
            <a:off x="1212850" y="5238586"/>
            <a:ext cx="590550" cy="2541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2B525BF-383C-BA49-A3B3-EC45FF74F73F}"/>
              </a:ext>
            </a:extLst>
          </p:cNvPr>
          <p:cNvCxnSpPr>
            <a:cxnSpLocks/>
          </p:cNvCxnSpPr>
          <p:nvPr/>
        </p:nvCxnSpPr>
        <p:spPr>
          <a:xfrm flipH="1" flipV="1">
            <a:off x="3805854" y="4528358"/>
            <a:ext cx="377016" cy="1641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2D6C7F3-1ED3-AA4F-A3FF-802A5E71ED4B}"/>
              </a:ext>
            </a:extLst>
          </p:cNvPr>
          <p:cNvCxnSpPr>
            <a:cxnSpLocks/>
          </p:cNvCxnSpPr>
          <p:nvPr/>
        </p:nvCxnSpPr>
        <p:spPr>
          <a:xfrm flipH="1">
            <a:off x="3805854" y="5238586"/>
            <a:ext cx="377016" cy="1641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971A419-B18F-0241-9B2C-5536FA8E0697}"/>
              </a:ext>
            </a:extLst>
          </p:cNvPr>
          <p:cNvCxnSpPr>
            <a:cxnSpLocks/>
            <a:stCxn id="14" idx="1"/>
            <a:endCxn id="16" idx="7"/>
          </p:cNvCxnSpPr>
          <p:nvPr/>
        </p:nvCxnSpPr>
        <p:spPr>
          <a:xfrm flipH="1">
            <a:off x="2150284" y="3908424"/>
            <a:ext cx="394285" cy="33256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E8C6176-30FA-C947-AE6D-E7FB24DCEA0F}"/>
              </a:ext>
            </a:extLst>
          </p:cNvPr>
          <p:cNvCxnSpPr>
            <a:endCxn id="17" idx="1"/>
          </p:cNvCxnSpPr>
          <p:nvPr/>
        </p:nvCxnSpPr>
        <p:spPr>
          <a:xfrm>
            <a:off x="3090669" y="3908424"/>
            <a:ext cx="394285" cy="33256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0B41897-60CA-4849-9AF8-D8741F19023D}"/>
              </a:ext>
            </a:extLst>
          </p:cNvPr>
          <p:cNvCxnSpPr>
            <a:endCxn id="19" idx="3"/>
          </p:cNvCxnSpPr>
          <p:nvPr/>
        </p:nvCxnSpPr>
        <p:spPr>
          <a:xfrm flipV="1">
            <a:off x="3090669" y="5636393"/>
            <a:ext cx="394285" cy="43933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139A7BC5-CE3E-4B42-A27C-DCF5F7F837C6}"/>
              </a:ext>
            </a:extLst>
          </p:cNvPr>
          <p:cNvCxnSpPr>
            <a:stCxn id="15" idx="1"/>
            <a:endCxn id="18" idx="5"/>
          </p:cNvCxnSpPr>
          <p:nvPr/>
        </p:nvCxnSpPr>
        <p:spPr>
          <a:xfrm flipH="1" flipV="1">
            <a:off x="2150284" y="5636393"/>
            <a:ext cx="394285" cy="45158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F887052C-7DB2-784F-A000-54113055267F}"/>
              </a:ext>
            </a:extLst>
          </p:cNvPr>
          <p:cNvSpPr/>
          <p:nvPr/>
        </p:nvSpPr>
        <p:spPr>
          <a:xfrm>
            <a:off x="4228516" y="3653614"/>
            <a:ext cx="406400" cy="406400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25128F4-52B7-3E42-B9CB-DFC4220D8294}"/>
              </a:ext>
            </a:extLst>
          </p:cNvPr>
          <p:cNvCxnSpPr>
            <a:stCxn id="14" idx="3"/>
            <a:endCxn id="38" idx="2"/>
          </p:cNvCxnSpPr>
          <p:nvPr/>
        </p:nvCxnSpPr>
        <p:spPr>
          <a:xfrm flipV="1">
            <a:off x="3090669" y="3856814"/>
            <a:ext cx="1137847" cy="51610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DC1F6D43-BDC2-844F-A72C-2475062CE6F4}"/>
              </a:ext>
            </a:extLst>
          </p:cNvPr>
          <p:cNvCxnSpPr>
            <a:stCxn id="13" idx="1"/>
            <a:endCxn id="38" idx="6"/>
          </p:cNvCxnSpPr>
          <p:nvPr/>
        </p:nvCxnSpPr>
        <p:spPr>
          <a:xfrm flipH="1" flipV="1">
            <a:off x="4634916" y="3856814"/>
            <a:ext cx="1084380" cy="1105141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Oval 43">
            <a:extLst>
              <a:ext uri="{FF2B5EF4-FFF2-40B4-BE49-F238E27FC236}">
                <a16:creationId xmlns:a16="http://schemas.microsoft.com/office/drawing/2014/main" id="{0C3E6BD1-D481-264D-A7C3-9FE7D2FC2FF7}"/>
              </a:ext>
            </a:extLst>
          </p:cNvPr>
          <p:cNvSpPr/>
          <p:nvPr/>
        </p:nvSpPr>
        <p:spPr>
          <a:xfrm>
            <a:off x="4236457" y="5893364"/>
            <a:ext cx="406400" cy="406400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9557B358-BE71-5049-9CAF-F830D6E515AE}"/>
              </a:ext>
            </a:extLst>
          </p:cNvPr>
          <p:cNvCxnSpPr>
            <a:stCxn id="15" idx="3"/>
            <a:endCxn id="44" idx="2"/>
          </p:cNvCxnSpPr>
          <p:nvPr/>
        </p:nvCxnSpPr>
        <p:spPr>
          <a:xfrm>
            <a:off x="3090669" y="6087981"/>
            <a:ext cx="1145788" cy="8583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5C874EC3-09EC-8E4F-81E0-FBD8EFF6C986}"/>
              </a:ext>
            </a:extLst>
          </p:cNvPr>
          <p:cNvCxnSpPr>
            <a:stCxn id="13" idx="1"/>
            <a:endCxn id="44" idx="6"/>
          </p:cNvCxnSpPr>
          <p:nvPr/>
        </p:nvCxnSpPr>
        <p:spPr>
          <a:xfrm flipH="1">
            <a:off x="4642857" y="4961955"/>
            <a:ext cx="1076439" cy="1134609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Oval 50">
            <a:extLst>
              <a:ext uri="{FF2B5EF4-FFF2-40B4-BE49-F238E27FC236}">
                <a16:creationId xmlns:a16="http://schemas.microsoft.com/office/drawing/2014/main" id="{155E1D9C-E0DF-C146-89B7-042C7C7A227A}"/>
              </a:ext>
            </a:extLst>
          </p:cNvPr>
          <p:cNvSpPr/>
          <p:nvPr/>
        </p:nvSpPr>
        <p:spPr>
          <a:xfrm>
            <a:off x="1701800" y="4074707"/>
            <a:ext cx="632926" cy="632926"/>
          </a:xfrm>
          <a:prstGeom prst="ellipse">
            <a:avLst/>
          </a:prstGeom>
          <a:noFill/>
          <a:ln w="635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74C78921-27B8-CA40-88DD-FB62CFF4D2F7}"/>
              </a:ext>
            </a:extLst>
          </p:cNvPr>
          <p:cNvSpPr/>
          <p:nvPr/>
        </p:nvSpPr>
        <p:spPr>
          <a:xfrm>
            <a:off x="3316396" y="4060014"/>
            <a:ext cx="632926" cy="632926"/>
          </a:xfrm>
          <a:prstGeom prst="ellipse">
            <a:avLst/>
          </a:prstGeom>
          <a:noFill/>
          <a:ln w="635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5F82EDFA-7189-0342-ADA9-BEE14F05FA56}"/>
              </a:ext>
            </a:extLst>
          </p:cNvPr>
          <p:cNvSpPr/>
          <p:nvPr/>
        </p:nvSpPr>
        <p:spPr>
          <a:xfrm>
            <a:off x="4123194" y="3539410"/>
            <a:ext cx="632926" cy="632926"/>
          </a:xfrm>
          <a:prstGeom prst="ellipse">
            <a:avLst/>
          </a:prstGeom>
          <a:noFill/>
          <a:ln w="635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94649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2FF575-2502-6D49-B004-7ABDBE747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Model:Model</a:t>
            </a:r>
            <a:r>
              <a:rPr lang="en-US" dirty="0"/>
              <a:t>/</a:t>
            </a:r>
            <a:r>
              <a:rPr lang="en-US" dirty="0" err="1"/>
              <a:t>Model:Data</a:t>
            </a:r>
            <a:r>
              <a:rPr lang="en-US" dirty="0"/>
              <a:t> Comparison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3157DF-F7F4-4748-86FE-703B6B619F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/>
              <a:t>Allow composition of results using a results algebra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Arbitrary functions on r to generate custom objective functions, hypothesis testing.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A11F2EEA-0170-EF4D-9BD5-CA9BC30554CF}"/>
              </a:ext>
            </a:extLst>
          </p:cNvPr>
          <p:cNvSpPr/>
          <p:nvPr/>
        </p:nvSpPr>
        <p:spPr>
          <a:xfrm>
            <a:off x="939800" y="4692486"/>
            <a:ext cx="546100" cy="5461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</a:t>
            </a:r>
            <a:r>
              <a:rPr lang="en-US" baseline="-25000" dirty="0"/>
              <a:t>0</a:t>
            </a:r>
            <a:endParaRPr lang="en-US" dirty="0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00200A5C-F190-AA48-9211-9B5BE1BBAA4D}"/>
              </a:ext>
            </a:extLst>
          </p:cNvPr>
          <p:cNvSpPr/>
          <p:nvPr/>
        </p:nvSpPr>
        <p:spPr>
          <a:xfrm>
            <a:off x="4166607" y="4698877"/>
            <a:ext cx="546100" cy="5461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</a:t>
            </a:r>
            <a:r>
              <a:rPr lang="en-US" baseline="-25000" dirty="0"/>
              <a:t>1</a:t>
            </a:r>
            <a:endParaRPr lang="en-US" dirty="0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48C8F2B3-15E3-734B-AE79-621AF40878DD}"/>
              </a:ext>
            </a:extLst>
          </p:cNvPr>
          <p:cNvSpPr/>
          <p:nvPr/>
        </p:nvSpPr>
        <p:spPr>
          <a:xfrm>
            <a:off x="5719296" y="4688905"/>
            <a:ext cx="546100" cy="546100"/>
          </a:xfrm>
          <a:prstGeom prst="roundRect">
            <a:avLst/>
          </a:prstGeom>
          <a:gradFill flip="none" rotWithShape="1">
            <a:gsLst>
              <a:gs pos="0">
                <a:schemeClr val="accent5">
                  <a:alpha val="28000"/>
                  <a:lumMod val="77000"/>
                  <a:lumOff val="23000"/>
                </a:schemeClr>
              </a:gs>
              <a:gs pos="48000">
                <a:schemeClr val="accent5">
                  <a:lumMod val="97000"/>
                  <a:lumOff val="3000"/>
                  <a:alpha val="26000"/>
                </a:schemeClr>
              </a:gs>
              <a:gs pos="100000">
                <a:schemeClr val="accent5">
                  <a:lumMod val="60000"/>
                  <a:lumOff val="40000"/>
                  <a:alpha val="18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??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0325AC64-D655-7943-AD26-AF912D161F25}"/>
              </a:ext>
            </a:extLst>
          </p:cNvPr>
          <p:cNvSpPr/>
          <p:nvPr/>
        </p:nvSpPr>
        <p:spPr>
          <a:xfrm>
            <a:off x="2544569" y="3635374"/>
            <a:ext cx="546100" cy="546100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</a:t>
            </a:r>
            <a:r>
              <a:rPr lang="en-US" baseline="-25000" dirty="0"/>
              <a:t>0</a:t>
            </a:r>
            <a:endParaRPr lang="en-US" dirty="0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6C7FB0D9-01EE-554D-89F4-0E65A3DA71F2}"/>
              </a:ext>
            </a:extLst>
          </p:cNvPr>
          <p:cNvSpPr/>
          <p:nvPr/>
        </p:nvSpPr>
        <p:spPr>
          <a:xfrm>
            <a:off x="2544569" y="5814931"/>
            <a:ext cx="546100" cy="546100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</a:t>
            </a:r>
            <a:r>
              <a:rPr lang="en-US" baseline="-25000" dirty="0"/>
              <a:t>1</a:t>
            </a:r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A541259-D76D-FC4F-9173-0D74FBF6B148}"/>
              </a:ext>
            </a:extLst>
          </p:cNvPr>
          <p:cNvSpPr/>
          <p:nvPr/>
        </p:nvSpPr>
        <p:spPr>
          <a:xfrm>
            <a:off x="1803400" y="4181474"/>
            <a:ext cx="406400" cy="406400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2D470A6-1BEC-1B49-927B-869305A8090E}"/>
              </a:ext>
            </a:extLst>
          </p:cNvPr>
          <p:cNvSpPr/>
          <p:nvPr/>
        </p:nvSpPr>
        <p:spPr>
          <a:xfrm>
            <a:off x="3425438" y="4181474"/>
            <a:ext cx="406400" cy="406400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20ADC3F-01B4-0D4D-9E1A-E6B36CB95AAA}"/>
              </a:ext>
            </a:extLst>
          </p:cNvPr>
          <p:cNvSpPr/>
          <p:nvPr/>
        </p:nvSpPr>
        <p:spPr>
          <a:xfrm>
            <a:off x="1803400" y="5289509"/>
            <a:ext cx="406400" cy="406400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2EFFF719-7DCD-0F44-91D9-D0D5897528AA}"/>
              </a:ext>
            </a:extLst>
          </p:cNvPr>
          <p:cNvSpPr/>
          <p:nvPr/>
        </p:nvSpPr>
        <p:spPr>
          <a:xfrm>
            <a:off x="3425438" y="5289509"/>
            <a:ext cx="406400" cy="406400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F45D2B6-7E7F-4245-8892-D981D8C63FBE}"/>
              </a:ext>
            </a:extLst>
          </p:cNvPr>
          <p:cNvCxnSpPr>
            <a:cxnSpLocks/>
            <a:stCxn id="11" idx="0"/>
            <a:endCxn id="16" idx="2"/>
          </p:cNvCxnSpPr>
          <p:nvPr/>
        </p:nvCxnSpPr>
        <p:spPr>
          <a:xfrm flipV="1">
            <a:off x="1212850" y="4384674"/>
            <a:ext cx="590550" cy="30781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A32B8C9-7A4D-674A-9876-744F95126813}"/>
              </a:ext>
            </a:extLst>
          </p:cNvPr>
          <p:cNvCxnSpPr>
            <a:cxnSpLocks/>
            <a:stCxn id="11" idx="2"/>
            <a:endCxn id="18" idx="2"/>
          </p:cNvCxnSpPr>
          <p:nvPr/>
        </p:nvCxnSpPr>
        <p:spPr>
          <a:xfrm>
            <a:off x="1212850" y="5238586"/>
            <a:ext cx="590550" cy="2541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2B525BF-383C-BA49-A3B3-EC45FF74F73F}"/>
              </a:ext>
            </a:extLst>
          </p:cNvPr>
          <p:cNvCxnSpPr>
            <a:cxnSpLocks/>
          </p:cNvCxnSpPr>
          <p:nvPr/>
        </p:nvCxnSpPr>
        <p:spPr>
          <a:xfrm flipH="1" flipV="1">
            <a:off x="3805854" y="4528358"/>
            <a:ext cx="377016" cy="1641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2D6C7F3-1ED3-AA4F-A3FF-802A5E71ED4B}"/>
              </a:ext>
            </a:extLst>
          </p:cNvPr>
          <p:cNvCxnSpPr>
            <a:cxnSpLocks/>
          </p:cNvCxnSpPr>
          <p:nvPr/>
        </p:nvCxnSpPr>
        <p:spPr>
          <a:xfrm flipH="1">
            <a:off x="3805854" y="5238586"/>
            <a:ext cx="377016" cy="1641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971A419-B18F-0241-9B2C-5536FA8E0697}"/>
              </a:ext>
            </a:extLst>
          </p:cNvPr>
          <p:cNvCxnSpPr>
            <a:cxnSpLocks/>
            <a:stCxn id="14" idx="1"/>
            <a:endCxn id="16" idx="7"/>
          </p:cNvCxnSpPr>
          <p:nvPr/>
        </p:nvCxnSpPr>
        <p:spPr>
          <a:xfrm flipH="1">
            <a:off x="2150284" y="3908424"/>
            <a:ext cx="394285" cy="33256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E8C6176-30FA-C947-AE6D-E7FB24DCEA0F}"/>
              </a:ext>
            </a:extLst>
          </p:cNvPr>
          <p:cNvCxnSpPr>
            <a:endCxn id="17" idx="1"/>
          </p:cNvCxnSpPr>
          <p:nvPr/>
        </p:nvCxnSpPr>
        <p:spPr>
          <a:xfrm>
            <a:off x="3090669" y="3908424"/>
            <a:ext cx="394285" cy="33256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0B41897-60CA-4849-9AF8-D8741F19023D}"/>
              </a:ext>
            </a:extLst>
          </p:cNvPr>
          <p:cNvCxnSpPr>
            <a:endCxn id="19" idx="3"/>
          </p:cNvCxnSpPr>
          <p:nvPr/>
        </p:nvCxnSpPr>
        <p:spPr>
          <a:xfrm flipV="1">
            <a:off x="3090669" y="5636393"/>
            <a:ext cx="394285" cy="43933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139A7BC5-CE3E-4B42-A27C-DCF5F7F837C6}"/>
              </a:ext>
            </a:extLst>
          </p:cNvPr>
          <p:cNvCxnSpPr>
            <a:stCxn id="15" idx="1"/>
            <a:endCxn id="18" idx="5"/>
          </p:cNvCxnSpPr>
          <p:nvPr/>
        </p:nvCxnSpPr>
        <p:spPr>
          <a:xfrm flipH="1" flipV="1">
            <a:off x="2150284" y="5636393"/>
            <a:ext cx="394285" cy="45158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F887052C-7DB2-784F-A000-54113055267F}"/>
              </a:ext>
            </a:extLst>
          </p:cNvPr>
          <p:cNvSpPr/>
          <p:nvPr/>
        </p:nvSpPr>
        <p:spPr>
          <a:xfrm>
            <a:off x="4228516" y="3653614"/>
            <a:ext cx="406400" cy="406400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25128F4-52B7-3E42-B9CB-DFC4220D8294}"/>
              </a:ext>
            </a:extLst>
          </p:cNvPr>
          <p:cNvCxnSpPr>
            <a:stCxn id="14" idx="3"/>
            <a:endCxn id="38" idx="2"/>
          </p:cNvCxnSpPr>
          <p:nvPr/>
        </p:nvCxnSpPr>
        <p:spPr>
          <a:xfrm flipV="1">
            <a:off x="3090669" y="3856814"/>
            <a:ext cx="1137847" cy="51610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DC1F6D43-BDC2-844F-A72C-2475062CE6F4}"/>
              </a:ext>
            </a:extLst>
          </p:cNvPr>
          <p:cNvCxnSpPr>
            <a:stCxn id="13" idx="1"/>
            <a:endCxn id="38" idx="6"/>
          </p:cNvCxnSpPr>
          <p:nvPr/>
        </p:nvCxnSpPr>
        <p:spPr>
          <a:xfrm flipH="1" flipV="1">
            <a:off x="4634916" y="3856814"/>
            <a:ext cx="1084380" cy="1105141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Oval 43">
            <a:extLst>
              <a:ext uri="{FF2B5EF4-FFF2-40B4-BE49-F238E27FC236}">
                <a16:creationId xmlns:a16="http://schemas.microsoft.com/office/drawing/2014/main" id="{0C3E6BD1-D481-264D-A7C3-9FE7D2FC2FF7}"/>
              </a:ext>
            </a:extLst>
          </p:cNvPr>
          <p:cNvSpPr/>
          <p:nvPr/>
        </p:nvSpPr>
        <p:spPr>
          <a:xfrm>
            <a:off x="4236457" y="5893364"/>
            <a:ext cx="406400" cy="406400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9557B358-BE71-5049-9CAF-F830D6E515AE}"/>
              </a:ext>
            </a:extLst>
          </p:cNvPr>
          <p:cNvCxnSpPr>
            <a:stCxn id="15" idx="3"/>
            <a:endCxn id="44" idx="2"/>
          </p:cNvCxnSpPr>
          <p:nvPr/>
        </p:nvCxnSpPr>
        <p:spPr>
          <a:xfrm>
            <a:off x="3090669" y="6087981"/>
            <a:ext cx="1145788" cy="8583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5C874EC3-09EC-8E4F-81E0-FBD8EFF6C986}"/>
              </a:ext>
            </a:extLst>
          </p:cNvPr>
          <p:cNvCxnSpPr>
            <a:stCxn id="13" idx="1"/>
            <a:endCxn id="44" idx="6"/>
          </p:cNvCxnSpPr>
          <p:nvPr/>
        </p:nvCxnSpPr>
        <p:spPr>
          <a:xfrm flipH="1">
            <a:off x="4642857" y="4961955"/>
            <a:ext cx="1076439" cy="1134609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Oval 50">
            <a:extLst>
              <a:ext uri="{FF2B5EF4-FFF2-40B4-BE49-F238E27FC236}">
                <a16:creationId xmlns:a16="http://schemas.microsoft.com/office/drawing/2014/main" id="{155E1D9C-E0DF-C146-89B7-042C7C7A227A}"/>
              </a:ext>
            </a:extLst>
          </p:cNvPr>
          <p:cNvSpPr/>
          <p:nvPr/>
        </p:nvSpPr>
        <p:spPr>
          <a:xfrm>
            <a:off x="1701800" y="4074707"/>
            <a:ext cx="632926" cy="632926"/>
          </a:xfrm>
          <a:prstGeom prst="ellipse">
            <a:avLst/>
          </a:prstGeom>
          <a:noFill/>
          <a:ln w="635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74C78921-27B8-CA40-88DD-FB62CFF4D2F7}"/>
              </a:ext>
            </a:extLst>
          </p:cNvPr>
          <p:cNvSpPr/>
          <p:nvPr/>
        </p:nvSpPr>
        <p:spPr>
          <a:xfrm>
            <a:off x="1690137" y="5167985"/>
            <a:ext cx="632926" cy="632926"/>
          </a:xfrm>
          <a:prstGeom prst="ellipse">
            <a:avLst/>
          </a:prstGeom>
          <a:noFill/>
          <a:ln w="635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5F82EDFA-7189-0342-ADA9-BEE14F05FA56}"/>
              </a:ext>
            </a:extLst>
          </p:cNvPr>
          <p:cNvSpPr/>
          <p:nvPr/>
        </p:nvSpPr>
        <p:spPr>
          <a:xfrm>
            <a:off x="3311299" y="4060014"/>
            <a:ext cx="632926" cy="632926"/>
          </a:xfrm>
          <a:prstGeom prst="ellipse">
            <a:avLst/>
          </a:prstGeom>
          <a:noFill/>
          <a:ln w="635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9DDB0C73-E55E-0E4C-880E-BCF59150A579}"/>
              </a:ext>
            </a:extLst>
          </p:cNvPr>
          <p:cNvSpPr/>
          <p:nvPr/>
        </p:nvSpPr>
        <p:spPr>
          <a:xfrm>
            <a:off x="3311299" y="5146488"/>
            <a:ext cx="632926" cy="632926"/>
          </a:xfrm>
          <a:prstGeom prst="ellipse">
            <a:avLst/>
          </a:prstGeom>
          <a:noFill/>
          <a:ln w="635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62F2D5-EC96-A147-B2C1-760E9718B4B7}"/>
              </a:ext>
            </a:extLst>
          </p:cNvPr>
          <p:cNvSpPr txBox="1"/>
          <p:nvPr/>
        </p:nvSpPr>
        <p:spPr>
          <a:xfrm>
            <a:off x="1868222" y="4787261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C000"/>
                </a:solidFill>
              </a:rPr>
              <a:t>+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86C9490-1D37-6C40-8F05-8D8C55A3CAFF}"/>
              </a:ext>
            </a:extLst>
          </p:cNvPr>
          <p:cNvSpPr txBox="1"/>
          <p:nvPr/>
        </p:nvSpPr>
        <p:spPr>
          <a:xfrm>
            <a:off x="3513272" y="4774561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C000"/>
                </a:solidFill>
              </a:rPr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218782846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2FF575-2502-6D49-B004-7ABDBE747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Model:Model</a:t>
            </a:r>
            <a:r>
              <a:rPr lang="en-US" dirty="0"/>
              <a:t>/</a:t>
            </a:r>
            <a:r>
              <a:rPr lang="en-US" dirty="0" err="1"/>
              <a:t>Model:Data</a:t>
            </a:r>
            <a:r>
              <a:rPr lang="en-US" dirty="0"/>
              <a:t> Comparison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3157DF-F7F4-4748-86FE-703B6B619F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Design of Experiments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Algorithmically generate variations on a model M</a:t>
            </a:r>
            <a:r>
              <a:rPr lang="en-US" b="0" baseline="-25000" dirty="0"/>
              <a:t>i</a:t>
            </a:r>
            <a:r>
              <a:rPr lang="en-US" b="0" dirty="0"/>
              <a:t>.</a:t>
            </a:r>
          </a:p>
          <a:p>
            <a:pPr marL="973138" lvl="1" indent="-342900">
              <a:buFont typeface="Arial" panose="020B0604020202020204" pitchFamily="34" charset="0"/>
              <a:buChar char="•"/>
            </a:pPr>
            <a:r>
              <a:rPr lang="en-US" dirty="0"/>
              <a:t>Application of DPO-based rules (</a:t>
            </a:r>
            <a:r>
              <a:rPr lang="en-US" dirty="0" err="1"/>
              <a:t>SemanticModels.jl</a:t>
            </a:r>
            <a:r>
              <a:rPr lang="en-US" dirty="0"/>
              <a:t>)</a:t>
            </a:r>
          </a:p>
          <a:p>
            <a:pPr marL="973138" lvl="1" indent="-342900">
              <a:buFont typeface="Arial" panose="020B0604020202020204" pitchFamily="34" charset="0"/>
              <a:buChar char="•"/>
            </a:pPr>
            <a:r>
              <a:rPr lang="en-US" b="0" dirty="0"/>
              <a:t>Variation of a</a:t>
            </a:r>
            <a:r>
              <a:rPr lang="en-US" dirty="0"/>
              <a:t> (set of) parameter(s) to explore the model space, or fit data.</a:t>
            </a:r>
            <a:endParaRPr lang="en-US" b="0" dirty="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A11F2EEA-0170-EF4D-9BD5-CA9BC30554CF}"/>
              </a:ext>
            </a:extLst>
          </p:cNvPr>
          <p:cNvSpPr/>
          <p:nvPr/>
        </p:nvSpPr>
        <p:spPr>
          <a:xfrm>
            <a:off x="939800" y="4692486"/>
            <a:ext cx="546100" cy="5461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</a:t>
            </a:r>
            <a:r>
              <a:rPr lang="en-US" baseline="-25000" dirty="0"/>
              <a:t>0</a:t>
            </a:r>
            <a:endParaRPr lang="en-US" dirty="0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00200A5C-F190-AA48-9211-9B5BE1BBAA4D}"/>
              </a:ext>
            </a:extLst>
          </p:cNvPr>
          <p:cNvSpPr/>
          <p:nvPr/>
        </p:nvSpPr>
        <p:spPr>
          <a:xfrm>
            <a:off x="4166607" y="4698877"/>
            <a:ext cx="546100" cy="5461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</a:t>
            </a:r>
            <a:r>
              <a:rPr lang="en-US" baseline="-25000" dirty="0"/>
              <a:t>1</a:t>
            </a:r>
            <a:endParaRPr lang="en-US" dirty="0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48C8F2B3-15E3-734B-AE79-621AF40878DD}"/>
              </a:ext>
            </a:extLst>
          </p:cNvPr>
          <p:cNvSpPr/>
          <p:nvPr/>
        </p:nvSpPr>
        <p:spPr>
          <a:xfrm>
            <a:off x="5719296" y="4688905"/>
            <a:ext cx="546100" cy="546100"/>
          </a:xfrm>
          <a:prstGeom prst="roundRect">
            <a:avLst/>
          </a:prstGeom>
          <a:gradFill flip="none" rotWithShape="1">
            <a:gsLst>
              <a:gs pos="0">
                <a:schemeClr val="accent5">
                  <a:alpha val="28000"/>
                  <a:lumMod val="77000"/>
                  <a:lumOff val="23000"/>
                </a:schemeClr>
              </a:gs>
              <a:gs pos="48000">
                <a:schemeClr val="accent5">
                  <a:lumMod val="97000"/>
                  <a:lumOff val="3000"/>
                  <a:alpha val="26000"/>
                </a:schemeClr>
              </a:gs>
              <a:gs pos="100000">
                <a:schemeClr val="accent5">
                  <a:lumMod val="60000"/>
                  <a:lumOff val="40000"/>
                  <a:alpha val="18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??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0325AC64-D655-7943-AD26-AF912D161F25}"/>
              </a:ext>
            </a:extLst>
          </p:cNvPr>
          <p:cNvSpPr/>
          <p:nvPr/>
        </p:nvSpPr>
        <p:spPr>
          <a:xfrm>
            <a:off x="2544569" y="3635374"/>
            <a:ext cx="546100" cy="546100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</a:t>
            </a:r>
            <a:r>
              <a:rPr lang="en-US" baseline="-25000" dirty="0"/>
              <a:t>0</a:t>
            </a:r>
            <a:endParaRPr lang="en-US" dirty="0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6C7FB0D9-01EE-554D-89F4-0E65A3DA71F2}"/>
              </a:ext>
            </a:extLst>
          </p:cNvPr>
          <p:cNvSpPr/>
          <p:nvPr/>
        </p:nvSpPr>
        <p:spPr>
          <a:xfrm>
            <a:off x="2544569" y="5814931"/>
            <a:ext cx="546100" cy="546100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</a:t>
            </a:r>
            <a:r>
              <a:rPr lang="en-US" baseline="-25000" dirty="0"/>
              <a:t>1</a:t>
            </a:r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A541259-D76D-FC4F-9173-0D74FBF6B148}"/>
              </a:ext>
            </a:extLst>
          </p:cNvPr>
          <p:cNvSpPr/>
          <p:nvPr/>
        </p:nvSpPr>
        <p:spPr>
          <a:xfrm>
            <a:off x="1803400" y="4181474"/>
            <a:ext cx="406400" cy="406400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2D470A6-1BEC-1B49-927B-869305A8090E}"/>
              </a:ext>
            </a:extLst>
          </p:cNvPr>
          <p:cNvSpPr/>
          <p:nvPr/>
        </p:nvSpPr>
        <p:spPr>
          <a:xfrm>
            <a:off x="3425438" y="4181474"/>
            <a:ext cx="406400" cy="406400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20ADC3F-01B4-0D4D-9E1A-E6B36CB95AAA}"/>
              </a:ext>
            </a:extLst>
          </p:cNvPr>
          <p:cNvSpPr/>
          <p:nvPr/>
        </p:nvSpPr>
        <p:spPr>
          <a:xfrm>
            <a:off x="1803400" y="5289509"/>
            <a:ext cx="406400" cy="406400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2EFFF719-7DCD-0F44-91D9-D0D5897528AA}"/>
              </a:ext>
            </a:extLst>
          </p:cNvPr>
          <p:cNvSpPr/>
          <p:nvPr/>
        </p:nvSpPr>
        <p:spPr>
          <a:xfrm>
            <a:off x="3425438" y="5289509"/>
            <a:ext cx="406400" cy="406400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F45D2B6-7E7F-4245-8892-D981D8C63FBE}"/>
              </a:ext>
            </a:extLst>
          </p:cNvPr>
          <p:cNvCxnSpPr>
            <a:cxnSpLocks/>
            <a:stCxn id="11" idx="0"/>
            <a:endCxn id="16" idx="2"/>
          </p:cNvCxnSpPr>
          <p:nvPr/>
        </p:nvCxnSpPr>
        <p:spPr>
          <a:xfrm flipV="1">
            <a:off x="1212850" y="4384674"/>
            <a:ext cx="590550" cy="30781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A32B8C9-7A4D-674A-9876-744F95126813}"/>
              </a:ext>
            </a:extLst>
          </p:cNvPr>
          <p:cNvCxnSpPr>
            <a:cxnSpLocks/>
            <a:stCxn id="11" idx="2"/>
            <a:endCxn id="18" idx="2"/>
          </p:cNvCxnSpPr>
          <p:nvPr/>
        </p:nvCxnSpPr>
        <p:spPr>
          <a:xfrm>
            <a:off x="1212850" y="5238586"/>
            <a:ext cx="590550" cy="2541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2B525BF-383C-BA49-A3B3-EC45FF74F73F}"/>
              </a:ext>
            </a:extLst>
          </p:cNvPr>
          <p:cNvCxnSpPr>
            <a:cxnSpLocks/>
          </p:cNvCxnSpPr>
          <p:nvPr/>
        </p:nvCxnSpPr>
        <p:spPr>
          <a:xfrm flipH="1" flipV="1">
            <a:off x="3805854" y="4528358"/>
            <a:ext cx="377016" cy="1641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2D6C7F3-1ED3-AA4F-A3FF-802A5E71ED4B}"/>
              </a:ext>
            </a:extLst>
          </p:cNvPr>
          <p:cNvCxnSpPr>
            <a:cxnSpLocks/>
          </p:cNvCxnSpPr>
          <p:nvPr/>
        </p:nvCxnSpPr>
        <p:spPr>
          <a:xfrm flipH="1">
            <a:off x="3805854" y="5238586"/>
            <a:ext cx="377016" cy="1641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971A419-B18F-0241-9B2C-5536FA8E0697}"/>
              </a:ext>
            </a:extLst>
          </p:cNvPr>
          <p:cNvCxnSpPr>
            <a:cxnSpLocks/>
            <a:stCxn id="14" idx="1"/>
            <a:endCxn id="16" idx="7"/>
          </p:cNvCxnSpPr>
          <p:nvPr/>
        </p:nvCxnSpPr>
        <p:spPr>
          <a:xfrm flipH="1">
            <a:off x="2150284" y="3908424"/>
            <a:ext cx="394285" cy="33256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E8C6176-30FA-C947-AE6D-E7FB24DCEA0F}"/>
              </a:ext>
            </a:extLst>
          </p:cNvPr>
          <p:cNvCxnSpPr>
            <a:endCxn id="17" idx="1"/>
          </p:cNvCxnSpPr>
          <p:nvPr/>
        </p:nvCxnSpPr>
        <p:spPr>
          <a:xfrm>
            <a:off x="3090669" y="3908424"/>
            <a:ext cx="394285" cy="33256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0B41897-60CA-4849-9AF8-D8741F19023D}"/>
              </a:ext>
            </a:extLst>
          </p:cNvPr>
          <p:cNvCxnSpPr>
            <a:endCxn id="19" idx="3"/>
          </p:cNvCxnSpPr>
          <p:nvPr/>
        </p:nvCxnSpPr>
        <p:spPr>
          <a:xfrm flipV="1">
            <a:off x="3090669" y="5636393"/>
            <a:ext cx="394285" cy="43933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139A7BC5-CE3E-4B42-A27C-DCF5F7F837C6}"/>
              </a:ext>
            </a:extLst>
          </p:cNvPr>
          <p:cNvCxnSpPr>
            <a:stCxn id="15" idx="1"/>
            <a:endCxn id="18" idx="5"/>
          </p:cNvCxnSpPr>
          <p:nvPr/>
        </p:nvCxnSpPr>
        <p:spPr>
          <a:xfrm flipH="1" flipV="1">
            <a:off x="2150284" y="5636393"/>
            <a:ext cx="394285" cy="45158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F887052C-7DB2-784F-A000-54113055267F}"/>
              </a:ext>
            </a:extLst>
          </p:cNvPr>
          <p:cNvSpPr/>
          <p:nvPr/>
        </p:nvSpPr>
        <p:spPr>
          <a:xfrm>
            <a:off x="4228516" y="3653614"/>
            <a:ext cx="406400" cy="406400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25128F4-52B7-3E42-B9CB-DFC4220D8294}"/>
              </a:ext>
            </a:extLst>
          </p:cNvPr>
          <p:cNvCxnSpPr>
            <a:stCxn id="14" idx="3"/>
            <a:endCxn id="38" idx="2"/>
          </p:cNvCxnSpPr>
          <p:nvPr/>
        </p:nvCxnSpPr>
        <p:spPr>
          <a:xfrm flipV="1">
            <a:off x="3090669" y="3856814"/>
            <a:ext cx="1137847" cy="51610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DC1F6D43-BDC2-844F-A72C-2475062CE6F4}"/>
              </a:ext>
            </a:extLst>
          </p:cNvPr>
          <p:cNvCxnSpPr>
            <a:stCxn id="13" idx="1"/>
            <a:endCxn id="38" idx="6"/>
          </p:cNvCxnSpPr>
          <p:nvPr/>
        </p:nvCxnSpPr>
        <p:spPr>
          <a:xfrm flipH="1" flipV="1">
            <a:off x="4634916" y="3856814"/>
            <a:ext cx="1084380" cy="1105141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Oval 43">
            <a:extLst>
              <a:ext uri="{FF2B5EF4-FFF2-40B4-BE49-F238E27FC236}">
                <a16:creationId xmlns:a16="http://schemas.microsoft.com/office/drawing/2014/main" id="{0C3E6BD1-D481-264D-A7C3-9FE7D2FC2FF7}"/>
              </a:ext>
            </a:extLst>
          </p:cNvPr>
          <p:cNvSpPr/>
          <p:nvPr/>
        </p:nvSpPr>
        <p:spPr>
          <a:xfrm>
            <a:off x="4236457" y="5893364"/>
            <a:ext cx="406400" cy="406400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9557B358-BE71-5049-9CAF-F830D6E515AE}"/>
              </a:ext>
            </a:extLst>
          </p:cNvPr>
          <p:cNvCxnSpPr>
            <a:stCxn id="15" idx="3"/>
            <a:endCxn id="44" idx="2"/>
          </p:cNvCxnSpPr>
          <p:nvPr/>
        </p:nvCxnSpPr>
        <p:spPr>
          <a:xfrm>
            <a:off x="3090669" y="6087981"/>
            <a:ext cx="1145788" cy="8583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5C874EC3-09EC-8E4F-81E0-FBD8EFF6C986}"/>
              </a:ext>
            </a:extLst>
          </p:cNvPr>
          <p:cNvCxnSpPr>
            <a:stCxn id="13" idx="1"/>
            <a:endCxn id="44" idx="6"/>
          </p:cNvCxnSpPr>
          <p:nvPr/>
        </p:nvCxnSpPr>
        <p:spPr>
          <a:xfrm flipH="1">
            <a:off x="4642857" y="4961955"/>
            <a:ext cx="1076439" cy="1134609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294437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9E57A29-90C8-2449-A63E-36CFD6E25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of Experiments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DA27DB5-12CA-D54C-8397-8D1A3A28DE1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Once we have a (set of) formulated model(s), we want the ability to do something meaningful with them.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Hypothesis test.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Fitting a model to data.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Exploring the local model space.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Store the results of costly exploration intelligently.</a:t>
            </a:r>
          </a:p>
        </p:txBody>
      </p:sp>
      <p:pic>
        <p:nvPicPr>
          <p:cNvPr id="7" name="Content Placeholder 7">
            <a:extLst>
              <a:ext uri="{FF2B5EF4-FFF2-40B4-BE49-F238E27FC236}">
                <a16:creationId xmlns:a16="http://schemas.microsoft.com/office/drawing/2014/main" id="{DEE192D9-E6E1-B046-B144-0510CF8FF755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4789487" y="1455818"/>
            <a:ext cx="3878262" cy="2868851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2FD9AAB-98E1-CB4E-957A-1FFC48EDDD35}"/>
              </a:ext>
            </a:extLst>
          </p:cNvPr>
          <p:cNvSpPr txBox="1"/>
          <p:nvPr/>
        </p:nvSpPr>
        <p:spPr>
          <a:xfrm>
            <a:off x="4789487" y="4635499"/>
            <a:ext cx="38782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Where does this fit in our stack?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Partially in the Abstract layer.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Partially in the Structured layer?</a:t>
            </a:r>
          </a:p>
        </p:txBody>
      </p:sp>
    </p:spTree>
    <p:extLst>
      <p:ext uri="{BB962C8B-B14F-4D97-AF65-F5344CB8AC3E}">
        <p14:creationId xmlns:p14="http://schemas.microsoft.com/office/powerpoint/2010/main" val="243151827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3587" y="3937922"/>
            <a:ext cx="4376826" cy="388713"/>
          </a:xfrm>
        </p:spPr>
        <p:txBody>
          <a:bodyPr/>
          <a:lstStyle/>
          <a:p>
            <a:pPr algn="ctr"/>
            <a:r>
              <a:rPr lang="en-US" sz="2000" dirty="0"/>
              <a:t>Thank you!</a:t>
            </a:r>
            <a:br>
              <a:rPr lang="en-US" sz="2000" dirty="0"/>
            </a:br>
            <a:br>
              <a:rPr lang="en-US" sz="2000" dirty="0"/>
            </a:br>
            <a:r>
              <a:rPr lang="en-US" sz="2000" dirty="0"/>
              <a:t>Questions?</a:t>
            </a:r>
            <a:br>
              <a:rPr lang="en-US" sz="2000" dirty="0"/>
            </a:br>
            <a:br>
              <a:rPr lang="en-US" sz="2000" dirty="0"/>
            </a:br>
            <a:r>
              <a:rPr lang="en-US" sz="2000" dirty="0" err="1"/>
              <a:t>ewdavis@galois.com</a:t>
            </a:r>
            <a:endParaRPr lang="en-US" sz="2000" dirty="0"/>
          </a:p>
        </p:txBody>
      </p:sp>
      <p:pic>
        <p:nvPicPr>
          <p:cNvPr id="9" name="Picture 8" descr="galois-pre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4854" y="1381379"/>
            <a:ext cx="2734292" cy="716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5000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88E4E1-03E8-B94A-92C8-299E0A3E6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Formulations using VDSOLs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E4164B3-1733-4746-BA34-AC2441AACF3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66725" y="3643069"/>
            <a:ext cx="3879850" cy="541824"/>
          </a:xfr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4E70872-C845-C34F-AEBF-EF300FA9B3D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789662" y="3542639"/>
            <a:ext cx="3878086" cy="732161"/>
          </a:xfrm>
        </p:spPr>
        <p:txBody>
          <a:bodyPr>
            <a:normAutofit lnSpcReduction="10000"/>
          </a:bodyPr>
          <a:lstStyle/>
          <a:p>
            <a:pPr algn="ctr"/>
            <a:r>
              <a:rPr lang="en-US" dirty="0"/>
              <a:t>S + I </a:t>
            </a:r>
            <a:r>
              <a:rPr lang="en-US" dirty="0">
                <a:sym typeface="Wingdings" pitchFamily="2" charset="2"/>
              </a:rPr>
              <a:t> 2I</a:t>
            </a:r>
          </a:p>
          <a:p>
            <a:pPr algn="ctr"/>
            <a:r>
              <a:rPr lang="en-US" dirty="0">
                <a:sym typeface="Wingdings" pitchFamily="2" charset="2"/>
              </a:rPr>
              <a:t>I  R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B2F6A06F-5858-F741-A946-D1A33F5FEA68}"/>
              </a:ext>
            </a:extLst>
          </p:cNvPr>
          <p:cNvSpPr txBox="1">
            <a:spLocks/>
          </p:cNvSpPr>
          <p:nvPr/>
        </p:nvSpPr>
        <p:spPr>
          <a:xfrm>
            <a:off x="466335" y="1923651"/>
            <a:ext cx="8201413" cy="125158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0"/>
              </a:spcAft>
              <a:buFont typeface="Arial"/>
              <a:buNone/>
              <a:defRPr sz="2000" b="0" i="0" kern="1200">
                <a:solidFill>
                  <a:schemeClr val="tx1"/>
                </a:solidFill>
                <a:latin typeface="Helvetica Light"/>
                <a:ea typeface="+mn-ea"/>
                <a:cs typeface="Helvetica Light"/>
              </a:defRPr>
            </a:lvl1pPr>
            <a:lvl2pPr marL="630238" indent="-173038" algn="l" defTabSz="4572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b="0" i="0" kern="1200">
                <a:solidFill>
                  <a:schemeClr val="tx1"/>
                </a:solidFill>
                <a:latin typeface="Helvetica Light"/>
                <a:ea typeface="+mn-ea"/>
                <a:cs typeface="Helvetica Light"/>
              </a:defRPr>
            </a:lvl2pPr>
            <a:lvl3pPr marL="1084263" indent="-169863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b="0" i="0" kern="1200">
                <a:solidFill>
                  <a:schemeClr val="tx1"/>
                </a:solidFill>
                <a:latin typeface="Helvetica Light"/>
                <a:ea typeface="+mn-ea"/>
                <a:cs typeface="Helvetica Light"/>
              </a:defRPr>
            </a:lvl3pPr>
            <a:lvl4pPr marL="1489075" indent="-179388" algn="l" defTabSz="457200" rtl="0" eaLnBrk="1" latinLnBrk="0" hangingPunct="1">
              <a:spcBef>
                <a:spcPct val="20000"/>
              </a:spcBef>
              <a:buFontTx/>
              <a:buChar char="-"/>
              <a:defRPr sz="1600" b="0" i="0" kern="1200">
                <a:solidFill>
                  <a:schemeClr val="tx1"/>
                </a:solidFill>
                <a:latin typeface="Helvetica Light"/>
                <a:ea typeface="+mn-ea"/>
                <a:cs typeface="Helvetica Light"/>
              </a:defRPr>
            </a:lvl4pPr>
            <a:lvl5pPr marL="1884363" indent="-169863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b="0" i="0" kern="1200">
                <a:solidFill>
                  <a:schemeClr val="tx1"/>
                </a:solidFill>
                <a:latin typeface="Helvetica Light"/>
                <a:ea typeface="+mn-ea"/>
                <a:cs typeface="Helvetica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Visual Domain Specific Ontological Languages</a:t>
            </a:r>
          </a:p>
          <a:p>
            <a:pPr marL="973138" lvl="1" indent="-342900">
              <a:buFont typeface="Arial" panose="020B0604020202020204" pitchFamily="34" charset="0"/>
              <a:buChar char="•"/>
            </a:pPr>
            <a:r>
              <a:rPr lang="en-US" dirty="0"/>
              <a:t>High level abstractions.</a:t>
            </a:r>
          </a:p>
          <a:p>
            <a:pPr marL="973138" lvl="1" indent="-342900">
              <a:buFont typeface="Arial" panose="020B0604020202020204" pitchFamily="34" charset="0"/>
              <a:buChar char="•"/>
            </a:pPr>
            <a:r>
              <a:rPr lang="en-US" dirty="0"/>
              <a:t>Many ways of writing the same concept.</a:t>
            </a:r>
          </a:p>
          <a:p>
            <a:pPr marL="973138" lvl="1" indent="-342900">
              <a:buFont typeface="Arial" panose="020B0604020202020204" pitchFamily="34" charset="0"/>
              <a:buChar char="•"/>
            </a:pPr>
            <a:r>
              <a:rPr lang="en-US" dirty="0"/>
              <a:t>Many languages.</a:t>
            </a:r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D2776AFD-1CC0-0544-967B-A2689335725B}"/>
              </a:ext>
            </a:extLst>
          </p:cNvPr>
          <p:cNvSpPr txBox="1">
            <a:spLocks/>
          </p:cNvSpPr>
          <p:nvPr/>
        </p:nvSpPr>
        <p:spPr>
          <a:xfrm>
            <a:off x="4789662" y="4546446"/>
            <a:ext cx="3878086" cy="15651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0"/>
              </a:spcAft>
              <a:buFont typeface="Arial"/>
              <a:buNone/>
              <a:defRPr sz="2000" b="0" i="0" kern="1200">
                <a:solidFill>
                  <a:schemeClr val="tx1"/>
                </a:solidFill>
                <a:latin typeface="Helvetica Light"/>
                <a:ea typeface="+mn-ea"/>
                <a:cs typeface="Helvetica Light"/>
              </a:defRPr>
            </a:lvl1pPr>
            <a:lvl2pPr marL="630238" indent="-173038" algn="l" defTabSz="4572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b="0" i="0" kern="1200">
                <a:solidFill>
                  <a:schemeClr val="tx1"/>
                </a:solidFill>
                <a:latin typeface="Helvetica Light"/>
                <a:ea typeface="+mn-ea"/>
                <a:cs typeface="Helvetica Light"/>
              </a:defRPr>
            </a:lvl2pPr>
            <a:lvl3pPr marL="1084263" indent="-169863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b="0" i="0" kern="1200">
                <a:solidFill>
                  <a:schemeClr val="tx1"/>
                </a:solidFill>
                <a:latin typeface="Helvetica Light"/>
                <a:ea typeface="+mn-ea"/>
                <a:cs typeface="Helvetica Light"/>
              </a:defRPr>
            </a:lvl3pPr>
            <a:lvl4pPr marL="1489075" indent="-179388" algn="l" defTabSz="457200" rtl="0" eaLnBrk="1" latinLnBrk="0" hangingPunct="1">
              <a:spcBef>
                <a:spcPct val="20000"/>
              </a:spcBef>
              <a:buFontTx/>
              <a:buChar char="-"/>
              <a:defRPr sz="1600" b="0" i="0" kern="1200">
                <a:solidFill>
                  <a:schemeClr val="tx1"/>
                </a:solidFill>
                <a:latin typeface="Helvetica Light"/>
                <a:ea typeface="+mn-ea"/>
                <a:cs typeface="Helvetica Light"/>
              </a:defRPr>
            </a:lvl4pPr>
            <a:lvl5pPr marL="1884363" indent="-169863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b="0" i="0" kern="1200">
                <a:solidFill>
                  <a:schemeClr val="tx1"/>
                </a:solidFill>
                <a:latin typeface="Helvetica Light"/>
                <a:ea typeface="+mn-ea"/>
                <a:cs typeface="Helvetica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S + I</a:t>
            </a:r>
            <a:r>
              <a:rPr lang="en-US" baseline="-25000" dirty="0"/>
              <a:t>0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 2I</a:t>
            </a:r>
            <a:r>
              <a:rPr lang="en-US" baseline="-25000" dirty="0">
                <a:sym typeface="Wingdings" pitchFamily="2" charset="2"/>
              </a:rPr>
              <a:t>0</a:t>
            </a:r>
          </a:p>
          <a:p>
            <a:pPr algn="ctr"/>
            <a:r>
              <a:rPr lang="en-US" dirty="0">
                <a:sym typeface="Wingdings" pitchFamily="2" charset="2"/>
              </a:rPr>
              <a:t>S + I</a:t>
            </a:r>
            <a:r>
              <a:rPr lang="en-US" baseline="-25000" dirty="0">
                <a:sym typeface="Wingdings" pitchFamily="2" charset="2"/>
              </a:rPr>
              <a:t>1</a:t>
            </a:r>
            <a:r>
              <a:rPr lang="en-US" dirty="0">
                <a:sym typeface="Wingdings" pitchFamily="2" charset="2"/>
              </a:rPr>
              <a:t>  2I</a:t>
            </a:r>
            <a:r>
              <a:rPr lang="en-US" baseline="-25000" dirty="0">
                <a:sym typeface="Wingdings" pitchFamily="2" charset="2"/>
              </a:rPr>
              <a:t>1</a:t>
            </a:r>
          </a:p>
          <a:p>
            <a:pPr algn="ctr"/>
            <a:r>
              <a:rPr lang="en-US" dirty="0">
                <a:sym typeface="Wingdings" pitchFamily="2" charset="2"/>
              </a:rPr>
              <a:t>I</a:t>
            </a:r>
            <a:r>
              <a:rPr lang="en-US" baseline="-25000" dirty="0">
                <a:sym typeface="Wingdings" pitchFamily="2" charset="2"/>
              </a:rPr>
              <a:t>0</a:t>
            </a:r>
            <a:r>
              <a:rPr lang="en-US" dirty="0">
                <a:sym typeface="Wingdings" pitchFamily="2" charset="2"/>
              </a:rPr>
              <a:t>  R</a:t>
            </a:r>
          </a:p>
          <a:p>
            <a:pPr algn="ctr"/>
            <a:r>
              <a:rPr lang="en-US" dirty="0">
                <a:sym typeface="Wingdings" pitchFamily="2" charset="2"/>
              </a:rPr>
              <a:t>I</a:t>
            </a:r>
            <a:r>
              <a:rPr lang="en-US" baseline="-25000" dirty="0">
                <a:sym typeface="Wingdings" pitchFamily="2" charset="2"/>
              </a:rPr>
              <a:t>1</a:t>
            </a:r>
            <a:r>
              <a:rPr lang="en-US" dirty="0">
                <a:sym typeface="Wingdings" pitchFamily="2" charset="2"/>
              </a:rPr>
              <a:t>  R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153E871-8AA1-5549-A9C8-28D5818953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35" y="4648119"/>
            <a:ext cx="3912243" cy="1361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3170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297739-686A-1143-9EF4-7D06444803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a VDSOL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C92077-07BD-F747-A9A8-93937C6620C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VDSOLs should contain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 notion of state.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 notion of changes to state.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VDSOL consists of a set of </a:t>
            </a:r>
            <a:r>
              <a:rPr lang="en-US" b="1" i="1" dirty="0">
                <a:solidFill>
                  <a:srgbClr val="3777BC"/>
                </a:solidFill>
              </a:rPr>
              <a:t>Palette Elements</a:t>
            </a:r>
            <a:r>
              <a:rPr lang="en-US" b="1" i="1" dirty="0"/>
              <a:t>, </a:t>
            </a:r>
            <a:r>
              <a:rPr lang="en-US" dirty="0"/>
              <a:t>known collectively as the </a:t>
            </a:r>
            <a:br>
              <a:rPr lang="en-US" dirty="0"/>
            </a:br>
            <a:r>
              <a:rPr lang="en-US" b="1" i="1" dirty="0">
                <a:solidFill>
                  <a:srgbClr val="3777BC"/>
                </a:solidFill>
              </a:rPr>
              <a:t>Formulation Palette</a:t>
            </a:r>
            <a:r>
              <a:rPr lang="en-US" dirty="0">
                <a:solidFill>
                  <a:srgbClr val="3777BC"/>
                </a:solidFill>
              </a:rPr>
              <a:t>.</a:t>
            </a:r>
          </a:p>
          <a:p>
            <a:endParaRPr lang="en-US" dirty="0">
              <a:solidFill>
                <a:srgbClr val="3777BC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Notions of state are arbitrary sets, such as X, for which we have </a:t>
            </a:r>
          </a:p>
          <a:p>
            <a:pPr algn="ctr"/>
            <a:r>
              <a:rPr lang="en-US" dirty="0"/>
              <a:t>f: X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</a:t>
            </a:r>
            <a:r>
              <a:rPr lang="en-US" dirty="0" err="1"/>
              <a:t>ℕ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F16C006-3A83-7F4B-8F0B-E1BC57799944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4789487" y="3412386"/>
            <a:ext cx="3878262" cy="817995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3B94C7-A501-5244-A02D-6CF02F7F87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6518" y="5118100"/>
            <a:ext cx="584200" cy="58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146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297739-686A-1143-9EF4-7D06444803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a VDSOL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C92077-07BD-F747-A9A8-93937C6620C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VDSOLs should contain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 notion of state.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 notion of changes to state.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VDSOL consists of a set of </a:t>
            </a:r>
            <a:r>
              <a:rPr lang="en-US" b="1" i="1" dirty="0">
                <a:solidFill>
                  <a:srgbClr val="3777BC"/>
                </a:solidFill>
              </a:rPr>
              <a:t>Palette Elements</a:t>
            </a:r>
            <a:r>
              <a:rPr lang="en-US" b="1" i="1" dirty="0"/>
              <a:t>, </a:t>
            </a:r>
            <a:r>
              <a:rPr lang="en-US" dirty="0"/>
              <a:t>known collectively as the </a:t>
            </a:r>
            <a:br>
              <a:rPr lang="en-US" dirty="0"/>
            </a:br>
            <a:r>
              <a:rPr lang="en-US" b="1" i="1" dirty="0">
                <a:solidFill>
                  <a:srgbClr val="3777BC"/>
                </a:solidFill>
              </a:rPr>
              <a:t>Formulation Palette</a:t>
            </a:r>
            <a:r>
              <a:rPr lang="en-US" dirty="0">
                <a:solidFill>
                  <a:srgbClr val="3777BC"/>
                </a:solidFill>
              </a:rPr>
              <a:t>.</a:t>
            </a:r>
          </a:p>
          <a:p>
            <a:endParaRPr lang="en-US" dirty="0">
              <a:solidFill>
                <a:srgbClr val="3777BC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Notions of changes to state are morphisms from a state from X to a new state from Y.</a:t>
            </a:r>
          </a:p>
          <a:p>
            <a:pPr algn="ctr"/>
            <a:r>
              <a:rPr lang="en-US" dirty="0"/>
              <a:t>X </a:t>
            </a:r>
            <a:r>
              <a:rPr lang="en-US" dirty="0">
                <a:sym typeface="Wingdings" pitchFamily="2" charset="2"/>
              </a:rPr>
              <a:t> Y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F16C006-3A83-7F4B-8F0B-E1BC57799944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4789487" y="3412386"/>
            <a:ext cx="3878262" cy="817995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16D0CB0-0E34-504E-8B1E-1E16979C5E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1368" y="5137150"/>
            <a:ext cx="1714500" cy="36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612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297739-686A-1143-9EF4-7D06444803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a VDSOL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C92077-07BD-F747-A9A8-93937C6620C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VDSOLs should contain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 notion of state.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 notion of changes to state.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VDSOL consists of a set of </a:t>
            </a:r>
            <a:r>
              <a:rPr lang="en-US" b="1" i="1" dirty="0">
                <a:solidFill>
                  <a:srgbClr val="3777BC"/>
                </a:solidFill>
              </a:rPr>
              <a:t>Palette Elements</a:t>
            </a:r>
            <a:r>
              <a:rPr lang="en-US" b="1" i="1" dirty="0"/>
              <a:t>, </a:t>
            </a:r>
            <a:r>
              <a:rPr lang="en-US" dirty="0"/>
              <a:t>known collectively as the </a:t>
            </a:r>
            <a:br>
              <a:rPr lang="en-US" dirty="0"/>
            </a:br>
            <a:r>
              <a:rPr lang="en-US" b="1" i="1" dirty="0">
                <a:solidFill>
                  <a:srgbClr val="3777BC"/>
                </a:solidFill>
              </a:rPr>
              <a:t>Formulation Palette</a:t>
            </a:r>
            <a:r>
              <a:rPr lang="en-US" dirty="0">
                <a:solidFill>
                  <a:srgbClr val="3777BC"/>
                </a:solidFill>
              </a:rPr>
              <a:t>.</a:t>
            </a:r>
          </a:p>
          <a:p>
            <a:endParaRPr lang="en-US" dirty="0">
              <a:solidFill>
                <a:srgbClr val="3777BC"/>
              </a:solidFill>
            </a:endParaRPr>
          </a:p>
          <a:p>
            <a:r>
              <a:rPr lang="en-US" dirty="0"/>
              <a:t>Currently we are thinking of these as “nouns” and “verbs” from a conceptual standpoint.  There are likely other notions for VDSOLs.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F16C006-3A83-7F4B-8F0B-E1BC57799944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4789487" y="3412386"/>
            <a:ext cx="3878262" cy="817995"/>
          </a:xfrm>
        </p:spPr>
      </p:pic>
    </p:spTree>
    <p:extLst>
      <p:ext uri="{BB962C8B-B14F-4D97-AF65-F5344CB8AC3E}">
        <p14:creationId xmlns:p14="http://schemas.microsoft.com/office/powerpoint/2010/main" val="11047817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BD3C63-B3A2-3E4E-A0C3-CD3DBB4D2D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a VDSOL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6C6DAB-5BE1-4E4E-83D1-5CD55CE7A29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Notions of state, X and 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Notion of change of state is the morphism: X </a:t>
            </a:r>
            <a:r>
              <a:rPr lang="en-US" dirty="0">
                <a:sym typeface="Wingdings" pitchFamily="2" charset="2"/>
              </a:rPr>
              <a:t> 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ym typeface="Wingdings" pitchFamily="2" charset="2"/>
              </a:rPr>
              <a:t>We use a process algebra to represent our morphisms from X  Y, in this case, Petri-nets.</a:t>
            </a:r>
          </a:p>
          <a:p>
            <a:pPr marL="973138" lvl="1" indent="-342900">
              <a:buFont typeface="Arial" panose="020B0604020202020204" pitchFamily="34" charset="0"/>
              <a:buChar char="•"/>
            </a:pPr>
            <a:r>
              <a:rPr lang="en-US" dirty="0">
                <a:sym typeface="Wingdings" pitchFamily="2" charset="2"/>
              </a:rPr>
              <a:t>Other representations are possible.</a:t>
            </a:r>
          </a:p>
          <a:p>
            <a:pPr marL="973138" lvl="1" indent="-342900">
              <a:buFont typeface="Arial" panose="020B0604020202020204" pitchFamily="34" charset="0"/>
              <a:buChar char="•"/>
            </a:pPr>
            <a:r>
              <a:rPr lang="en-US" dirty="0">
                <a:sym typeface="Wingdings" pitchFamily="2" charset="2"/>
              </a:rPr>
              <a:t>GTRI uses ASTs</a:t>
            </a:r>
          </a:p>
          <a:p>
            <a:pPr marL="973138" lvl="1" indent="-342900">
              <a:buFont typeface="Arial" panose="020B0604020202020204" pitchFamily="34" charset="0"/>
              <a:buChar char="•"/>
            </a:pPr>
            <a:r>
              <a:rPr lang="en-US" dirty="0" err="1">
                <a:sym typeface="Wingdings" pitchFamily="2" charset="2"/>
              </a:rPr>
              <a:t>UArizona</a:t>
            </a:r>
            <a:r>
              <a:rPr lang="en-US" dirty="0">
                <a:sym typeface="Wingdings" pitchFamily="2" charset="2"/>
              </a:rPr>
              <a:t> uses </a:t>
            </a:r>
            <a:r>
              <a:rPr lang="en-US" dirty="0" err="1">
                <a:sym typeface="Wingdings" pitchFamily="2" charset="2"/>
              </a:rPr>
              <a:t>GrFNs</a:t>
            </a:r>
            <a:endParaRPr lang="en-US" dirty="0">
              <a:sym typeface="Wingdings" pitchFamily="2" charset="2"/>
            </a:endParaRPr>
          </a:p>
          <a:p>
            <a:pPr marL="973138" lvl="1" indent="-342900">
              <a:buFont typeface="Arial" panose="020B0604020202020204" pitchFamily="34" charset="0"/>
              <a:buChar char="•"/>
            </a:pPr>
            <a:r>
              <a:rPr lang="en-US" dirty="0">
                <a:sym typeface="Wingdings" pitchFamily="2" charset="2"/>
              </a:rPr>
              <a:t>These different choices do not limit our ability to collaborate.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B61F781-BFD5-7343-80DA-24EC03A0F99D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5026819" y="3082131"/>
            <a:ext cx="3429000" cy="1663700"/>
          </a:xfrm>
        </p:spPr>
      </p:pic>
    </p:spTree>
    <p:extLst>
      <p:ext uri="{BB962C8B-B14F-4D97-AF65-F5344CB8AC3E}">
        <p14:creationId xmlns:p14="http://schemas.microsoft.com/office/powerpoint/2010/main" val="32714300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10019</TotalTime>
  <Words>1388</Words>
  <Application>Microsoft Macintosh PowerPoint</Application>
  <PresentationFormat>On-screen Show (4:3)</PresentationFormat>
  <Paragraphs>330</Paragraphs>
  <Slides>49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6" baseType="lpstr">
      <vt:lpstr>Arial</vt:lpstr>
      <vt:lpstr>Calibri</vt:lpstr>
      <vt:lpstr>Helvetica</vt:lpstr>
      <vt:lpstr>Helvetica Light</vt:lpstr>
      <vt:lpstr>Roboto</vt:lpstr>
      <vt:lpstr>Wingdings</vt:lpstr>
      <vt:lpstr>Office Theme</vt:lpstr>
      <vt:lpstr>Automated Scientific Knowledge Extraction  Formulation Inference and Design of Experiments</vt:lpstr>
      <vt:lpstr>PowerPoint Presentation</vt:lpstr>
      <vt:lpstr>The Burden of Working with the  Structural Knowledge Layer</vt:lpstr>
      <vt:lpstr>High Level Abstractions</vt:lpstr>
      <vt:lpstr>Formulations using VDSOLs</vt:lpstr>
      <vt:lpstr>Defining a VDSOL</vt:lpstr>
      <vt:lpstr>Defining a VDSOL</vt:lpstr>
      <vt:lpstr>Defining a VDSOL</vt:lpstr>
      <vt:lpstr>Defining a VDSOL</vt:lpstr>
      <vt:lpstr>Defining a VDSOL</vt:lpstr>
      <vt:lpstr>Defining a VDSOL</vt:lpstr>
      <vt:lpstr>VDSOLs Are Compositional</vt:lpstr>
      <vt:lpstr>VDSOLs Are Compositional</vt:lpstr>
      <vt:lpstr>VDSOLs Are Compositional</vt:lpstr>
      <vt:lpstr>VDSOLs Are Compositional</vt:lpstr>
      <vt:lpstr>VDSOLs Are Compositional</vt:lpstr>
      <vt:lpstr>VDSOLs and Substitution</vt:lpstr>
      <vt:lpstr>VDSOLs and Substitution</vt:lpstr>
      <vt:lpstr>VDSOLs and Substitution</vt:lpstr>
      <vt:lpstr>VDSOLs and Substitution</vt:lpstr>
      <vt:lpstr>Formulation Inference</vt:lpstr>
      <vt:lpstr>Formulation Inference</vt:lpstr>
      <vt:lpstr>Formulation Inference</vt:lpstr>
      <vt:lpstr>Formulation Inference</vt:lpstr>
      <vt:lpstr>Formulation Inference</vt:lpstr>
      <vt:lpstr>Formulation Inference: Ontology Search</vt:lpstr>
      <vt:lpstr>Formulation Inference: Ontology Search</vt:lpstr>
      <vt:lpstr>Formulation Inference: Ontology Search</vt:lpstr>
      <vt:lpstr>Formulation Inference: Ontology Search</vt:lpstr>
      <vt:lpstr>Formulation Inference: Ontology Binding</vt:lpstr>
      <vt:lpstr>Formulation Inference: Ontology Binding</vt:lpstr>
      <vt:lpstr>Formulation Inference: Ontology Binding</vt:lpstr>
      <vt:lpstr>Formulation Inference: Ontology Binding</vt:lpstr>
      <vt:lpstr>Formulation Inference: Palette Extension</vt:lpstr>
      <vt:lpstr>Formulation Inference: Palette Extension</vt:lpstr>
      <vt:lpstr>Formulation Inference: Summary</vt:lpstr>
      <vt:lpstr>Formulation Inference: Future Work</vt:lpstr>
      <vt:lpstr>Formulation Inference: Future Work</vt:lpstr>
      <vt:lpstr>Design of Experiments</vt:lpstr>
      <vt:lpstr>Design of Experiments</vt:lpstr>
      <vt:lpstr>Model:Model Comparison</vt:lpstr>
      <vt:lpstr>Model:Model Comparison</vt:lpstr>
      <vt:lpstr>Model:Data Comparison</vt:lpstr>
      <vt:lpstr>Model:Model/Model:Data Comparison</vt:lpstr>
      <vt:lpstr>Model:Model/Model:Data Comparison</vt:lpstr>
      <vt:lpstr>Model:Model/Model:Data Comparison</vt:lpstr>
      <vt:lpstr>Model:Model/Model:Data Comparison</vt:lpstr>
      <vt:lpstr>Design of Experiments</vt:lpstr>
      <vt:lpstr>Thank you!  Questions?  ewdavis@galois.com</vt:lpstr>
    </vt:vector>
  </TitlesOfParts>
  <Company>Jessica Tate LLC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Jessica Tate</dc:creator>
  <cp:lastModifiedBy>Presenter Galois</cp:lastModifiedBy>
  <cp:revision>159</cp:revision>
  <dcterms:created xsi:type="dcterms:W3CDTF">2014-09-29T19:50:07Z</dcterms:created>
  <dcterms:modified xsi:type="dcterms:W3CDTF">2019-09-23T04:43:58Z</dcterms:modified>
</cp:coreProperties>
</file>